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62" r:id="rId2"/>
  </p:sldIdLst>
  <p:sldSz cx="43891200" cy="32918400"/>
  <p:notesSz cx="7099300" cy="10234613"/>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EDBD"/>
    <a:srgbClr val="006600"/>
    <a:srgbClr val="FF9900"/>
    <a:srgbClr val="003366"/>
    <a:srgbClr val="A50021"/>
    <a:srgbClr val="CC6600"/>
    <a:srgbClr val="FFCC00"/>
    <a:srgbClr val="006699"/>
    <a:srgbClr val="00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4" autoAdjust="0"/>
    <p:restoredTop sz="94676" autoAdjust="0"/>
  </p:normalViewPr>
  <p:slideViewPr>
    <p:cSldViewPr>
      <p:cViewPr>
        <p:scale>
          <a:sx n="40" d="100"/>
          <a:sy n="40" d="100"/>
        </p:scale>
        <p:origin x="-78" y="1440"/>
      </p:cViewPr>
      <p:guideLst>
        <p:guide orient="horz" pos="3984"/>
        <p:guide orient="horz" pos="20159"/>
        <p:guide orient="horz" pos="2352"/>
        <p:guide orient="horz" pos="288"/>
        <p:guide orient="horz" pos="4580"/>
        <p:guide orient="horz" pos="4183"/>
        <p:guide orient="horz" pos="1968"/>
        <p:guide pos="1026"/>
        <p:guide pos="9102"/>
        <p:guide pos="9786"/>
        <p:guide pos="17862"/>
        <p:guide pos="18546"/>
        <p:guide pos="26622"/>
        <p:guide pos="26280"/>
        <p:guide pos="101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66503" cy="536898"/>
          </a:xfrm>
          <a:prstGeom prst="rect">
            <a:avLst/>
          </a:prstGeom>
          <a:noFill/>
          <a:ln w="9525">
            <a:noFill/>
            <a:miter lim="800000"/>
            <a:headEnd/>
            <a:tailEnd/>
          </a:ln>
          <a:effectLst/>
        </p:spPr>
        <p:txBody>
          <a:bodyPr vert="horz" wrap="square" lIns="91808" tIns="45905" rIns="91808" bIns="45905" numCol="1" anchor="t" anchorCtr="0" compatLnSpc="1">
            <a:prstTxWarp prst="textNoShape">
              <a:avLst/>
            </a:prstTxWarp>
          </a:bodyPr>
          <a:lstStyle>
            <a:lvl1pPr defTabSz="920176" eaLnBrk="0" hangingPunct="0">
              <a:defRPr sz="1200"/>
            </a:lvl1pPr>
          </a:lstStyle>
          <a:p>
            <a:pPr>
              <a:defRPr/>
            </a:pPr>
            <a:endParaRPr lang="en-AU"/>
          </a:p>
        </p:txBody>
      </p:sp>
      <p:sp>
        <p:nvSpPr>
          <p:cNvPr id="4099" name="Rectangle 3"/>
          <p:cNvSpPr>
            <a:spLocks noGrp="1" noChangeArrowheads="1"/>
          </p:cNvSpPr>
          <p:nvPr>
            <p:ph type="dt" sz="quarter" idx="1"/>
          </p:nvPr>
        </p:nvSpPr>
        <p:spPr bwMode="auto">
          <a:xfrm>
            <a:off x="3985140" y="0"/>
            <a:ext cx="3142098" cy="536898"/>
          </a:xfrm>
          <a:prstGeom prst="rect">
            <a:avLst/>
          </a:prstGeom>
          <a:noFill/>
          <a:ln w="9525">
            <a:noFill/>
            <a:miter lim="800000"/>
            <a:headEnd/>
            <a:tailEnd/>
          </a:ln>
          <a:effectLst/>
        </p:spPr>
        <p:txBody>
          <a:bodyPr vert="horz" wrap="square" lIns="91808" tIns="45905" rIns="91808" bIns="45905" numCol="1" anchor="t" anchorCtr="0" compatLnSpc="1">
            <a:prstTxWarp prst="textNoShape">
              <a:avLst/>
            </a:prstTxWarp>
          </a:bodyPr>
          <a:lstStyle>
            <a:lvl1pPr algn="r" defTabSz="920176" eaLnBrk="0" hangingPunct="0">
              <a:defRPr sz="1200"/>
            </a:lvl1pPr>
          </a:lstStyle>
          <a:p>
            <a:pPr>
              <a:defRPr/>
            </a:pPr>
            <a:endParaRPr lang="en-AU"/>
          </a:p>
        </p:txBody>
      </p:sp>
      <p:sp>
        <p:nvSpPr>
          <p:cNvPr id="4100" name="Rectangle 4"/>
          <p:cNvSpPr>
            <a:spLocks noGrp="1" noChangeArrowheads="1"/>
          </p:cNvSpPr>
          <p:nvPr>
            <p:ph type="ftr" sz="quarter" idx="2"/>
          </p:nvPr>
        </p:nvSpPr>
        <p:spPr bwMode="auto">
          <a:xfrm>
            <a:off x="1" y="9724207"/>
            <a:ext cx="3066503" cy="535132"/>
          </a:xfrm>
          <a:prstGeom prst="rect">
            <a:avLst/>
          </a:prstGeom>
          <a:noFill/>
          <a:ln w="9525">
            <a:noFill/>
            <a:miter lim="800000"/>
            <a:headEnd/>
            <a:tailEnd/>
          </a:ln>
          <a:effectLst/>
        </p:spPr>
        <p:txBody>
          <a:bodyPr vert="horz" wrap="square" lIns="91808" tIns="45905" rIns="91808" bIns="45905" numCol="1" anchor="b" anchorCtr="0" compatLnSpc="1">
            <a:prstTxWarp prst="textNoShape">
              <a:avLst/>
            </a:prstTxWarp>
          </a:bodyPr>
          <a:lstStyle>
            <a:lvl1pPr defTabSz="920176" eaLnBrk="0" hangingPunct="0">
              <a:defRPr sz="1200"/>
            </a:lvl1pPr>
          </a:lstStyle>
          <a:p>
            <a:pPr>
              <a:defRPr/>
            </a:pPr>
            <a:endParaRPr lang="en-AU"/>
          </a:p>
        </p:txBody>
      </p:sp>
      <p:sp>
        <p:nvSpPr>
          <p:cNvPr id="4101" name="Rectangle 5"/>
          <p:cNvSpPr>
            <a:spLocks noGrp="1" noChangeArrowheads="1"/>
          </p:cNvSpPr>
          <p:nvPr>
            <p:ph type="sldNum" sz="quarter" idx="3"/>
          </p:nvPr>
        </p:nvSpPr>
        <p:spPr bwMode="auto">
          <a:xfrm>
            <a:off x="3985140" y="9724207"/>
            <a:ext cx="3142098" cy="535132"/>
          </a:xfrm>
          <a:prstGeom prst="rect">
            <a:avLst/>
          </a:prstGeom>
          <a:noFill/>
          <a:ln w="9525">
            <a:noFill/>
            <a:miter lim="800000"/>
            <a:headEnd/>
            <a:tailEnd/>
          </a:ln>
          <a:effectLst/>
        </p:spPr>
        <p:txBody>
          <a:bodyPr vert="horz" wrap="square" lIns="91808" tIns="45905" rIns="91808" bIns="45905" numCol="1" anchor="b" anchorCtr="0" compatLnSpc="1">
            <a:prstTxWarp prst="textNoShape">
              <a:avLst/>
            </a:prstTxWarp>
          </a:bodyPr>
          <a:lstStyle>
            <a:lvl1pPr algn="r" defTabSz="920176" eaLnBrk="0" hangingPunct="0">
              <a:defRPr sz="1200"/>
            </a:lvl1pPr>
          </a:lstStyle>
          <a:p>
            <a:pPr>
              <a:defRPr/>
            </a:pPr>
            <a:fld id="{AE5230E7-9191-49EE-BB16-940F646254D2}" type="slidenum">
              <a:rPr lang="en-AU"/>
              <a:pPr>
                <a:defRPr/>
              </a:pPr>
              <a:t>‹#›</a:t>
            </a:fld>
            <a:endParaRPr lang="en-A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66503" cy="536898"/>
          </a:xfrm>
          <a:prstGeom prst="rect">
            <a:avLst/>
          </a:prstGeom>
          <a:noFill/>
          <a:ln w="9525">
            <a:noFill/>
            <a:miter lim="800000"/>
            <a:headEnd/>
            <a:tailEnd/>
          </a:ln>
          <a:effectLst/>
        </p:spPr>
        <p:txBody>
          <a:bodyPr vert="horz" wrap="square" lIns="91808" tIns="45905" rIns="91808" bIns="45905" numCol="1" anchor="t" anchorCtr="0" compatLnSpc="1">
            <a:prstTxWarp prst="textNoShape">
              <a:avLst/>
            </a:prstTxWarp>
          </a:bodyPr>
          <a:lstStyle>
            <a:lvl1pPr defTabSz="920176" eaLnBrk="0" hangingPunct="0">
              <a:defRPr sz="1200"/>
            </a:lvl1pPr>
          </a:lstStyle>
          <a:p>
            <a:pPr>
              <a:defRPr/>
            </a:pPr>
            <a:endParaRPr lang="en-AU"/>
          </a:p>
        </p:txBody>
      </p:sp>
      <p:sp>
        <p:nvSpPr>
          <p:cNvPr id="3075" name="Rectangle 3"/>
          <p:cNvSpPr>
            <a:spLocks noGrp="1" noChangeArrowheads="1"/>
          </p:cNvSpPr>
          <p:nvPr>
            <p:ph type="dt" idx="1"/>
          </p:nvPr>
        </p:nvSpPr>
        <p:spPr bwMode="auto">
          <a:xfrm>
            <a:off x="3985140" y="0"/>
            <a:ext cx="3142098" cy="536898"/>
          </a:xfrm>
          <a:prstGeom prst="rect">
            <a:avLst/>
          </a:prstGeom>
          <a:noFill/>
          <a:ln w="9525">
            <a:noFill/>
            <a:miter lim="800000"/>
            <a:headEnd/>
            <a:tailEnd/>
          </a:ln>
          <a:effectLst/>
        </p:spPr>
        <p:txBody>
          <a:bodyPr vert="horz" wrap="square" lIns="91808" tIns="45905" rIns="91808" bIns="45905" numCol="1" anchor="t" anchorCtr="0" compatLnSpc="1">
            <a:prstTxWarp prst="textNoShape">
              <a:avLst/>
            </a:prstTxWarp>
          </a:bodyPr>
          <a:lstStyle>
            <a:lvl1pPr algn="r" defTabSz="920176" eaLnBrk="0" hangingPunct="0">
              <a:defRPr sz="1200"/>
            </a:lvl1pPr>
          </a:lstStyle>
          <a:p>
            <a:pPr>
              <a:defRPr/>
            </a:pPr>
            <a:endParaRPr lang="en-AU"/>
          </a:p>
        </p:txBody>
      </p:sp>
      <p:sp>
        <p:nvSpPr>
          <p:cNvPr id="13316" name="Rectangle 4"/>
          <p:cNvSpPr>
            <a:spLocks noGrp="1" noRot="1" noChangeAspect="1" noChangeArrowheads="1" noTextEdit="1"/>
          </p:cNvSpPr>
          <p:nvPr>
            <p:ph type="sldImg" idx="2"/>
          </p:nvPr>
        </p:nvSpPr>
        <p:spPr bwMode="auto">
          <a:xfrm>
            <a:off x="974725" y="765175"/>
            <a:ext cx="5105400" cy="38290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20280" y="4899191"/>
            <a:ext cx="5211084" cy="4593655"/>
          </a:xfrm>
          <a:prstGeom prst="rect">
            <a:avLst/>
          </a:prstGeom>
          <a:noFill/>
          <a:ln w="9525">
            <a:noFill/>
            <a:miter lim="800000"/>
            <a:headEnd/>
            <a:tailEnd/>
          </a:ln>
          <a:effectLst/>
        </p:spPr>
        <p:txBody>
          <a:bodyPr vert="horz" wrap="square" lIns="91808" tIns="45905" rIns="91808" bIns="45905"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3078" name="Rectangle 6"/>
          <p:cNvSpPr>
            <a:spLocks noGrp="1" noChangeArrowheads="1"/>
          </p:cNvSpPr>
          <p:nvPr>
            <p:ph type="ftr" sz="quarter" idx="4"/>
          </p:nvPr>
        </p:nvSpPr>
        <p:spPr bwMode="auto">
          <a:xfrm>
            <a:off x="1" y="9724207"/>
            <a:ext cx="3066503" cy="535132"/>
          </a:xfrm>
          <a:prstGeom prst="rect">
            <a:avLst/>
          </a:prstGeom>
          <a:noFill/>
          <a:ln w="9525">
            <a:noFill/>
            <a:miter lim="800000"/>
            <a:headEnd/>
            <a:tailEnd/>
          </a:ln>
          <a:effectLst/>
        </p:spPr>
        <p:txBody>
          <a:bodyPr vert="horz" wrap="square" lIns="91808" tIns="45905" rIns="91808" bIns="45905" numCol="1" anchor="b" anchorCtr="0" compatLnSpc="1">
            <a:prstTxWarp prst="textNoShape">
              <a:avLst/>
            </a:prstTxWarp>
          </a:bodyPr>
          <a:lstStyle>
            <a:lvl1pPr defTabSz="920176" eaLnBrk="0" hangingPunct="0">
              <a:defRPr sz="1200"/>
            </a:lvl1pPr>
          </a:lstStyle>
          <a:p>
            <a:pPr>
              <a:defRPr/>
            </a:pPr>
            <a:endParaRPr lang="en-AU"/>
          </a:p>
        </p:txBody>
      </p:sp>
      <p:sp>
        <p:nvSpPr>
          <p:cNvPr id="3079" name="Rectangle 7"/>
          <p:cNvSpPr>
            <a:spLocks noGrp="1" noChangeArrowheads="1"/>
          </p:cNvSpPr>
          <p:nvPr>
            <p:ph type="sldNum" sz="quarter" idx="5"/>
          </p:nvPr>
        </p:nvSpPr>
        <p:spPr bwMode="auto">
          <a:xfrm>
            <a:off x="3985140" y="9724207"/>
            <a:ext cx="3142098" cy="535132"/>
          </a:xfrm>
          <a:prstGeom prst="rect">
            <a:avLst/>
          </a:prstGeom>
          <a:noFill/>
          <a:ln w="9525">
            <a:noFill/>
            <a:miter lim="800000"/>
            <a:headEnd/>
            <a:tailEnd/>
          </a:ln>
          <a:effectLst/>
        </p:spPr>
        <p:txBody>
          <a:bodyPr vert="horz" wrap="square" lIns="91808" tIns="45905" rIns="91808" bIns="45905" numCol="1" anchor="b" anchorCtr="0" compatLnSpc="1">
            <a:prstTxWarp prst="textNoShape">
              <a:avLst/>
            </a:prstTxWarp>
          </a:bodyPr>
          <a:lstStyle>
            <a:lvl1pPr algn="r" defTabSz="920176" eaLnBrk="0" hangingPunct="0">
              <a:defRPr sz="1200"/>
            </a:lvl1pPr>
          </a:lstStyle>
          <a:p>
            <a:pPr>
              <a:defRPr/>
            </a:pPr>
            <a:fld id="{AA4AF55D-8747-4786-985B-D5889A7D0504}" type="slidenum">
              <a:rPr lang="en-AU"/>
              <a:pPr>
                <a:defRPr/>
              </a:pPr>
              <a:t>‹#›</a:t>
            </a:fld>
            <a:endParaRPr lang="en-A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39EF0B1F-95FC-4E20-8361-BCF5BEBE55FA}" type="slidenum">
              <a:rPr lang="en-AU" smtClean="0"/>
              <a:pPr/>
              <a:t>1</a:t>
            </a:fld>
            <a:endParaRPr lang="en-AU" smtClean="0"/>
          </a:p>
        </p:txBody>
      </p:sp>
      <p:sp>
        <p:nvSpPr>
          <p:cNvPr id="17410" name="Rectangle 2"/>
          <p:cNvSpPr>
            <a:spLocks noGrp="1" noRot="1" noChangeAspect="1" noChangeArrowheads="1" noTextEdit="1"/>
          </p:cNvSpPr>
          <p:nvPr>
            <p:ph type="sldImg"/>
          </p:nvPr>
        </p:nvSpPr>
        <p:spPr>
          <a:xfrm>
            <a:off x="974725" y="765175"/>
            <a:ext cx="5105400" cy="3829050"/>
          </a:xfrm>
          <a:ln/>
        </p:spPr>
      </p:sp>
      <p:sp>
        <p:nvSpPr>
          <p:cNvPr id="17411" name="Rectangle 3"/>
          <p:cNvSpPr>
            <a:spLocks noGrp="1" noChangeArrowheads="1"/>
          </p:cNvSpPr>
          <p:nvPr>
            <p:ph type="body" idx="1"/>
          </p:nvPr>
        </p:nvSpPr>
        <p:spPr>
          <a:noFill/>
          <a:ln/>
        </p:spPr>
        <p:txBody>
          <a:bodyPr/>
          <a:lstStyle/>
          <a:p>
            <a:endParaRPr lang="es-P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9" y="10226675"/>
            <a:ext cx="37306250" cy="7054850"/>
          </a:xfrm>
        </p:spPr>
        <p:txBody>
          <a:bodyPr/>
          <a:lstStyle/>
          <a:p>
            <a:r>
              <a:rPr lang="en-US" smtClean="0"/>
              <a:t>Click to edit Master title style</a:t>
            </a:r>
            <a:endParaRPr lang="es-PR"/>
          </a:p>
        </p:txBody>
      </p:sp>
      <p:sp>
        <p:nvSpPr>
          <p:cNvPr id="3" name="Subtitle 2"/>
          <p:cNvSpPr>
            <a:spLocks noGrp="1"/>
          </p:cNvSpPr>
          <p:nvPr>
            <p:ph type="subTitle" idx="1"/>
          </p:nvPr>
        </p:nvSpPr>
        <p:spPr>
          <a:xfrm>
            <a:off x="6584952" y="18653125"/>
            <a:ext cx="3072130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PR"/>
          </a:p>
        </p:txBody>
      </p:sp>
      <p:sp>
        <p:nvSpPr>
          <p:cNvPr id="4" name="Rectangle 4"/>
          <p:cNvSpPr>
            <a:spLocks noGrp="1" noChangeArrowheads="1"/>
          </p:cNvSpPr>
          <p:nvPr>
            <p:ph type="dt" sz="half" idx="10"/>
          </p:nvPr>
        </p:nvSpPr>
        <p:spPr>
          <a:ln/>
        </p:spPr>
        <p:txBody>
          <a:bodyPr/>
          <a:lstStyle>
            <a:lvl1pPr>
              <a:defRPr/>
            </a:lvl1pPr>
          </a:lstStyle>
          <a:p>
            <a:pPr>
              <a:defRPr/>
            </a:pPr>
            <a:r>
              <a:rPr lang="en-US"/>
              <a:t>April 2, 2009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Industrial Affiliates Program</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4" name="Rectangle 4"/>
          <p:cNvSpPr>
            <a:spLocks noGrp="1" noChangeArrowheads="1"/>
          </p:cNvSpPr>
          <p:nvPr>
            <p:ph type="dt" sz="half" idx="10"/>
          </p:nvPr>
        </p:nvSpPr>
        <p:spPr>
          <a:ln/>
        </p:spPr>
        <p:txBody>
          <a:bodyPr/>
          <a:lstStyle>
            <a:lvl1pPr>
              <a:defRPr/>
            </a:lvl1pPr>
          </a:lstStyle>
          <a:p>
            <a:pPr>
              <a:defRPr/>
            </a:pPr>
            <a:r>
              <a:rPr lang="en-US"/>
              <a:t>April 2, 2009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Industrial Affiliates Program</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36900" y="3"/>
            <a:ext cx="8953500" cy="32002413"/>
          </a:xfrm>
        </p:spPr>
        <p:txBody>
          <a:bodyPr vert="eaVert"/>
          <a:lstStyle/>
          <a:p>
            <a:r>
              <a:rPr lang="en-US" smtClean="0"/>
              <a:t>Click to edit Master title style</a:t>
            </a:r>
            <a:endParaRPr lang="es-PR"/>
          </a:p>
        </p:txBody>
      </p:sp>
      <p:sp>
        <p:nvSpPr>
          <p:cNvPr id="3" name="Vertical Text Placeholder 2"/>
          <p:cNvSpPr>
            <a:spLocks noGrp="1"/>
          </p:cNvSpPr>
          <p:nvPr>
            <p:ph type="body" orient="vert" idx="1"/>
          </p:nvPr>
        </p:nvSpPr>
        <p:spPr>
          <a:xfrm>
            <a:off x="1676400" y="3"/>
            <a:ext cx="26555700" cy="32002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4" name="Rectangle 4"/>
          <p:cNvSpPr>
            <a:spLocks noGrp="1" noChangeArrowheads="1"/>
          </p:cNvSpPr>
          <p:nvPr>
            <p:ph type="dt" sz="half" idx="10"/>
          </p:nvPr>
        </p:nvSpPr>
        <p:spPr>
          <a:ln/>
        </p:spPr>
        <p:txBody>
          <a:bodyPr/>
          <a:lstStyle>
            <a:lvl1pPr>
              <a:defRPr/>
            </a:lvl1pPr>
          </a:lstStyle>
          <a:p>
            <a:pPr>
              <a:defRPr/>
            </a:pPr>
            <a:r>
              <a:rPr lang="en-US"/>
              <a:t>April 2, 2009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Industrial Affiliates Program</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Rectangle 2"/>
          <p:cNvSpPr/>
          <p:nvPr userDrawn="1"/>
        </p:nvSpPr>
        <p:spPr>
          <a:xfrm>
            <a:off x="27432005" y="31516320"/>
            <a:ext cx="13891262" cy="1402080"/>
          </a:xfrm>
          <a:prstGeom prst="rect">
            <a:avLst/>
          </a:prstGeom>
          <a:solidFill>
            <a:srgbClr val="82B233"/>
          </a:solidFill>
          <a:ln>
            <a:noFill/>
          </a:ln>
        </p:spPr>
        <p:style>
          <a:lnRef idx="2">
            <a:schemeClr val="accent1">
              <a:shade val="50000"/>
            </a:schemeClr>
          </a:lnRef>
          <a:fillRef idx="1">
            <a:schemeClr val="accent1"/>
          </a:fillRef>
          <a:effectRef idx="0">
            <a:schemeClr val="accent1"/>
          </a:effectRef>
          <a:fontRef idx="minor">
            <a:schemeClr val="lt1"/>
          </a:fontRef>
        </p:style>
        <p:txBody>
          <a:bodyPr lIns="313502" tIns="156751" rIns="313502" bIns="156751" anchor="ctr"/>
          <a:lstStyle/>
          <a:p>
            <a:pPr algn="ctr">
              <a:defRPr/>
            </a:pPr>
            <a:endParaRPr lang="es-CO"/>
          </a:p>
        </p:txBody>
      </p:sp>
      <p:sp>
        <p:nvSpPr>
          <p:cNvPr id="4" name="Rectangle 3"/>
          <p:cNvSpPr>
            <a:spLocks noChangeArrowheads="1"/>
          </p:cNvSpPr>
          <p:nvPr userDrawn="1"/>
        </p:nvSpPr>
        <p:spPr bwMode="auto">
          <a:xfrm>
            <a:off x="0" y="0"/>
            <a:ext cx="43891200" cy="32918400"/>
          </a:xfrm>
          <a:prstGeom prst="rect">
            <a:avLst/>
          </a:prstGeom>
          <a:gradFill rotWithShape="1">
            <a:gsLst>
              <a:gs pos="0">
                <a:srgbClr val="2A9241"/>
              </a:gs>
              <a:gs pos="100000">
                <a:srgbClr val="246A77"/>
              </a:gs>
            </a:gsLst>
            <a:lin ang="5400000" scaled="1"/>
          </a:gradFill>
          <a:ln w="9525" algn="in">
            <a:solidFill>
              <a:srgbClr val="000000"/>
            </a:solidFill>
            <a:miter lim="800000"/>
            <a:headEnd/>
            <a:tailEnd/>
          </a:ln>
          <a:effectLst/>
        </p:spPr>
        <p:txBody>
          <a:bodyPr lIns="125401" tIns="125401" rIns="125401" bIns="125401"/>
          <a:lstStyle/>
          <a:p>
            <a:pPr>
              <a:defRPr/>
            </a:pPr>
            <a:endParaRPr lang="es-CO"/>
          </a:p>
        </p:txBody>
      </p:sp>
      <p:sp>
        <p:nvSpPr>
          <p:cNvPr id="5" name="AutoShape 2"/>
          <p:cNvSpPr>
            <a:spLocks noChangeAspect="1" noChangeArrowheads="1"/>
          </p:cNvSpPr>
          <p:nvPr userDrawn="1"/>
        </p:nvSpPr>
        <p:spPr bwMode="auto">
          <a:xfrm>
            <a:off x="376092720" y="455051163"/>
            <a:ext cx="10972800" cy="11269982"/>
          </a:xfrm>
          <a:prstGeom prst="rtTriangle">
            <a:avLst/>
          </a:prstGeom>
          <a:solidFill>
            <a:srgbClr val="82B233"/>
          </a:solidFill>
          <a:ln w="76200" algn="in">
            <a:noFill/>
            <a:miter lim="800000"/>
            <a:headEnd/>
            <a:tailEnd/>
          </a:ln>
          <a:effectLst/>
        </p:spPr>
        <p:txBody>
          <a:bodyPr lIns="125401" tIns="125401" rIns="125401" bIns="125401"/>
          <a:lstStyle/>
          <a:p>
            <a:pPr>
              <a:defRPr/>
            </a:pPr>
            <a:endParaRPr lang="es-CO"/>
          </a:p>
        </p:txBody>
      </p:sp>
      <p:sp>
        <p:nvSpPr>
          <p:cNvPr id="6" name="AutoShape 3"/>
          <p:cNvSpPr>
            <a:spLocks noChangeArrowheads="1"/>
          </p:cNvSpPr>
          <p:nvPr userDrawn="1"/>
        </p:nvSpPr>
        <p:spPr bwMode="auto">
          <a:xfrm>
            <a:off x="399112744" y="454822560"/>
            <a:ext cx="24216360" cy="22867622"/>
          </a:xfrm>
          <a:prstGeom prst="rtTriangle">
            <a:avLst/>
          </a:prstGeom>
          <a:solidFill>
            <a:srgbClr val="246A77"/>
          </a:solidFill>
          <a:ln w="76200" algn="in">
            <a:solidFill>
              <a:srgbClr val="246A77"/>
            </a:solidFill>
            <a:miter lim="800000"/>
            <a:headEnd/>
            <a:tailEnd/>
          </a:ln>
          <a:effectLst/>
        </p:spPr>
        <p:txBody>
          <a:bodyPr lIns="125401" tIns="125401" rIns="125401" bIns="125401"/>
          <a:lstStyle/>
          <a:p>
            <a:pPr>
              <a:defRPr/>
            </a:pPr>
            <a:endParaRPr lang="es-CO"/>
          </a:p>
        </p:txBody>
      </p:sp>
      <p:pic>
        <p:nvPicPr>
          <p:cNvPr id="7" name="Picture 4" descr="logosuprm"/>
          <p:cNvPicPr>
            <a:picLocks noChangeAspect="1" noChangeArrowheads="1"/>
          </p:cNvPicPr>
          <p:nvPr userDrawn="1"/>
        </p:nvPicPr>
        <p:blipFill>
          <a:blip r:embed="rId2" cstate="print"/>
          <a:srcRect/>
          <a:stretch>
            <a:fillRect/>
          </a:stretch>
        </p:blipFill>
        <p:spPr bwMode="auto">
          <a:xfrm>
            <a:off x="377502422" y="456582782"/>
            <a:ext cx="9906000" cy="9837418"/>
          </a:xfrm>
          <a:prstGeom prst="rect">
            <a:avLst/>
          </a:prstGeom>
          <a:noFill/>
          <a:ln w="9525" algn="in">
            <a:noFill/>
            <a:miter lim="800000"/>
            <a:headEnd/>
            <a:tailEnd/>
          </a:ln>
        </p:spPr>
      </p:pic>
      <p:sp>
        <p:nvSpPr>
          <p:cNvPr id="8" name="Line 5"/>
          <p:cNvSpPr>
            <a:spLocks noChangeShapeType="1"/>
          </p:cNvSpPr>
          <p:nvPr userDrawn="1"/>
        </p:nvSpPr>
        <p:spPr bwMode="auto">
          <a:xfrm>
            <a:off x="375269760" y="478025462"/>
            <a:ext cx="25237440" cy="0"/>
          </a:xfrm>
          <a:prstGeom prst="line">
            <a:avLst/>
          </a:prstGeom>
          <a:noFill/>
          <a:ln w="38100">
            <a:solidFill>
              <a:srgbClr val="FFFFFF"/>
            </a:solidFill>
            <a:round/>
            <a:headEnd/>
            <a:tailEnd/>
          </a:ln>
          <a:effectLst/>
        </p:spPr>
        <p:txBody>
          <a:bodyPr lIns="125401" tIns="125401" rIns="125401" bIns="125401"/>
          <a:lstStyle/>
          <a:p>
            <a:pPr>
              <a:defRPr/>
            </a:pPr>
            <a:endParaRPr lang="es-CO"/>
          </a:p>
        </p:txBody>
      </p:sp>
      <p:sp>
        <p:nvSpPr>
          <p:cNvPr id="9" name="Line 6"/>
          <p:cNvSpPr>
            <a:spLocks noChangeShapeType="1"/>
          </p:cNvSpPr>
          <p:nvPr userDrawn="1"/>
        </p:nvSpPr>
        <p:spPr bwMode="auto">
          <a:xfrm>
            <a:off x="375384062" y="454472040"/>
            <a:ext cx="25237440" cy="0"/>
          </a:xfrm>
          <a:prstGeom prst="line">
            <a:avLst/>
          </a:prstGeom>
          <a:noFill/>
          <a:ln w="38100" algn="ctr">
            <a:solidFill>
              <a:srgbClr val="FFFFFF"/>
            </a:solidFill>
            <a:round/>
            <a:headEnd/>
            <a:tailEnd/>
          </a:ln>
          <a:effectLst/>
        </p:spPr>
        <p:txBody>
          <a:bodyPr lIns="125401" tIns="125401" rIns="125401" bIns="125401"/>
          <a:lstStyle/>
          <a:p>
            <a:pPr>
              <a:defRPr/>
            </a:pPr>
            <a:endParaRPr lang="es-CO"/>
          </a:p>
        </p:txBody>
      </p:sp>
      <p:sp>
        <p:nvSpPr>
          <p:cNvPr id="10" name="Rectangle 7"/>
          <p:cNvSpPr>
            <a:spLocks noChangeAspect="1" noChangeArrowheads="1"/>
          </p:cNvSpPr>
          <p:nvPr userDrawn="1"/>
        </p:nvSpPr>
        <p:spPr bwMode="auto">
          <a:xfrm>
            <a:off x="375269760" y="454273920"/>
            <a:ext cx="30723840" cy="2415542"/>
          </a:xfrm>
          <a:prstGeom prst="rect">
            <a:avLst/>
          </a:prstGeom>
          <a:solidFill>
            <a:srgbClr val="FFFFFF"/>
          </a:solidFill>
          <a:ln w="9525" algn="in">
            <a:noFill/>
            <a:miter lim="800000"/>
            <a:headEnd/>
            <a:tailEnd/>
          </a:ln>
          <a:effectLst/>
        </p:spPr>
        <p:txBody>
          <a:bodyPr lIns="125401" tIns="125401" rIns="125401" bIns="125401"/>
          <a:lstStyle/>
          <a:p>
            <a:pPr>
              <a:defRPr/>
            </a:pPr>
            <a:endParaRPr lang="es-CO"/>
          </a:p>
        </p:txBody>
      </p:sp>
      <p:sp>
        <p:nvSpPr>
          <p:cNvPr id="11" name="AutoShape 9"/>
          <p:cNvSpPr>
            <a:spLocks noChangeArrowheads="1"/>
          </p:cNvSpPr>
          <p:nvPr userDrawn="1"/>
        </p:nvSpPr>
        <p:spPr bwMode="auto">
          <a:xfrm flipH="1">
            <a:off x="40462202" y="29832305"/>
            <a:ext cx="3429000" cy="3086098"/>
          </a:xfrm>
          <a:prstGeom prst="rtTriangle">
            <a:avLst/>
          </a:prstGeom>
          <a:solidFill>
            <a:srgbClr val="82B233"/>
          </a:solidFill>
          <a:ln w="76200" algn="in">
            <a:noFill/>
            <a:miter lim="800000"/>
            <a:headEnd/>
            <a:tailEnd/>
          </a:ln>
          <a:effectLst/>
        </p:spPr>
        <p:txBody>
          <a:bodyPr lIns="125401" tIns="125401" rIns="125401" bIns="125401"/>
          <a:lstStyle/>
          <a:p>
            <a:pPr>
              <a:defRPr/>
            </a:pPr>
            <a:endParaRPr lang="es-CO"/>
          </a:p>
        </p:txBody>
      </p:sp>
      <p:sp>
        <p:nvSpPr>
          <p:cNvPr id="12" name="Rectangle 11"/>
          <p:cNvSpPr/>
          <p:nvPr userDrawn="1"/>
        </p:nvSpPr>
        <p:spPr>
          <a:xfrm>
            <a:off x="27416765" y="31516320"/>
            <a:ext cx="13891262" cy="1402080"/>
          </a:xfrm>
          <a:prstGeom prst="rect">
            <a:avLst/>
          </a:prstGeom>
          <a:solidFill>
            <a:srgbClr val="82B233"/>
          </a:solidFill>
          <a:ln>
            <a:noFill/>
          </a:ln>
        </p:spPr>
        <p:style>
          <a:lnRef idx="2">
            <a:schemeClr val="accent1">
              <a:shade val="50000"/>
            </a:schemeClr>
          </a:lnRef>
          <a:fillRef idx="1">
            <a:schemeClr val="accent1"/>
          </a:fillRef>
          <a:effectRef idx="0">
            <a:schemeClr val="accent1"/>
          </a:effectRef>
          <a:fontRef idx="minor">
            <a:schemeClr val="lt1"/>
          </a:fontRef>
        </p:style>
        <p:txBody>
          <a:bodyPr lIns="313502" tIns="156751" rIns="313502" bIns="156751" anchor="ctr"/>
          <a:lstStyle/>
          <a:p>
            <a:pPr algn="ctr">
              <a:defRPr/>
            </a:pPr>
            <a:endParaRPr lang="es-CO"/>
          </a:p>
        </p:txBody>
      </p:sp>
      <p:sp>
        <p:nvSpPr>
          <p:cNvPr id="13" name="AutoShape 9"/>
          <p:cNvSpPr>
            <a:spLocks noChangeAspect="1" noChangeArrowheads="1"/>
          </p:cNvSpPr>
          <p:nvPr userDrawn="1"/>
        </p:nvSpPr>
        <p:spPr bwMode="auto">
          <a:xfrm flipH="1">
            <a:off x="25877520" y="31516320"/>
            <a:ext cx="1554480" cy="1402080"/>
          </a:xfrm>
          <a:prstGeom prst="rtTriangle">
            <a:avLst/>
          </a:prstGeom>
          <a:solidFill>
            <a:srgbClr val="82B233"/>
          </a:solidFill>
          <a:ln w="76200" algn="in">
            <a:noFill/>
            <a:miter lim="800000"/>
            <a:headEnd/>
            <a:tailEnd/>
          </a:ln>
          <a:effectLst/>
        </p:spPr>
        <p:txBody>
          <a:bodyPr lIns="125401" tIns="125401" rIns="125401" bIns="125401"/>
          <a:lstStyle/>
          <a:p>
            <a:pPr>
              <a:defRPr/>
            </a:pPr>
            <a:endParaRPr lang="es-CO"/>
          </a:p>
        </p:txBody>
      </p:sp>
      <p:sp>
        <p:nvSpPr>
          <p:cNvPr id="14" name="Text Box 8"/>
          <p:cNvSpPr txBox="1">
            <a:spLocks noChangeArrowheads="1"/>
          </p:cNvSpPr>
          <p:nvPr userDrawn="1"/>
        </p:nvSpPr>
        <p:spPr bwMode="auto">
          <a:xfrm>
            <a:off x="26822403" y="30937200"/>
            <a:ext cx="14058902" cy="3467098"/>
          </a:xfrm>
          <a:prstGeom prst="rect">
            <a:avLst/>
          </a:prstGeom>
          <a:noFill/>
          <a:ln w="9525" algn="in">
            <a:noFill/>
            <a:miter lim="800000"/>
            <a:headEnd/>
            <a:tailEnd/>
          </a:ln>
          <a:effectLst/>
        </p:spPr>
        <p:txBody>
          <a:bodyPr lIns="125401" tIns="125401" rIns="125401" bIns="125401"/>
          <a:lstStyle/>
          <a:p>
            <a:pPr>
              <a:defRPr/>
            </a:pPr>
            <a:r>
              <a:rPr lang="es-CO" b="1" dirty="0">
                <a:solidFill>
                  <a:srgbClr val="FFFFFF"/>
                </a:solidFill>
                <a:latin typeface="Times New Roman" pitchFamily="18" charset="0"/>
              </a:rPr>
              <a:t>M</a:t>
            </a:r>
            <a:r>
              <a:rPr lang="es-CO" b="1" baseline="-25000" dirty="0">
                <a:solidFill>
                  <a:srgbClr val="FFFFFF"/>
                </a:solidFill>
                <a:latin typeface="Times New Roman" pitchFamily="18" charset="0"/>
              </a:rPr>
              <a:t>inds</a:t>
            </a:r>
            <a:r>
              <a:rPr lang="es-CO" b="1" baseline="30000" dirty="0">
                <a:solidFill>
                  <a:srgbClr val="FFFFFF"/>
                </a:solidFill>
                <a:latin typeface="Times New Roman" pitchFamily="18" charset="0"/>
              </a:rPr>
              <a:t>2</a:t>
            </a:r>
            <a:r>
              <a:rPr lang="es-CO" b="1" dirty="0">
                <a:solidFill>
                  <a:srgbClr val="FFFFFF"/>
                </a:solidFill>
                <a:latin typeface="Times New Roman" pitchFamily="18" charset="0"/>
              </a:rPr>
              <a:t>CREATE</a:t>
            </a:r>
            <a:endParaRPr lang="es-CO" sz="2700" b="1" dirty="0">
              <a:solidFill>
                <a:srgbClr val="FFFFFF"/>
              </a:solidFill>
              <a:latin typeface="Arial" pitchFamily="34" charset="0"/>
            </a:endParaRPr>
          </a:p>
          <a:p>
            <a:pPr algn="ctr">
              <a:defRPr/>
            </a:pPr>
            <a:r>
              <a:rPr lang="en-US" sz="2700" b="1" dirty="0">
                <a:solidFill>
                  <a:srgbClr val="FFFFFF"/>
                </a:solidFill>
                <a:latin typeface="Arial" pitchFamily="34" charset="0"/>
              </a:rPr>
              <a:t>Mathematical Modeling and Control of Renewable Energies for Advance Technology &amp; Education</a:t>
            </a:r>
            <a:endParaRPr lang="es-CO" sz="2700" dirty="0">
              <a:latin typeface="Arial" pitchFamily="34" charset="0"/>
            </a:endParaRPr>
          </a:p>
        </p:txBody>
      </p:sp>
      <p:pic>
        <p:nvPicPr>
          <p:cNvPr id="16" name="Picture 5" descr="logosuprm"/>
          <p:cNvPicPr preferRelativeResize="0">
            <a:picLocks noChangeAspect="1" noChangeArrowheads="1"/>
          </p:cNvPicPr>
          <p:nvPr userDrawn="1"/>
        </p:nvPicPr>
        <p:blipFill>
          <a:blip r:embed="rId2" cstate="print"/>
          <a:srcRect/>
          <a:stretch>
            <a:fillRect/>
          </a:stretch>
        </p:blipFill>
        <p:spPr bwMode="auto">
          <a:xfrm>
            <a:off x="40934643" y="31013400"/>
            <a:ext cx="2567942" cy="1516382"/>
          </a:xfrm>
          <a:prstGeom prst="rect">
            <a:avLst/>
          </a:prstGeom>
          <a:noFill/>
          <a:ln w="9525" algn="in">
            <a:noFill/>
            <a:miter lim="800000"/>
            <a:headEnd/>
            <a:tailEnd/>
          </a:ln>
        </p:spPr>
      </p:pic>
      <p:sp>
        <p:nvSpPr>
          <p:cNvPr id="17" name="AutoShape 9"/>
          <p:cNvSpPr>
            <a:spLocks noChangeAspect="1" noChangeArrowheads="1"/>
          </p:cNvSpPr>
          <p:nvPr userDrawn="1"/>
        </p:nvSpPr>
        <p:spPr bwMode="auto">
          <a:xfrm rot="5400000">
            <a:off x="2324102" y="1607822"/>
            <a:ext cx="1554480" cy="1402080"/>
          </a:xfrm>
          <a:prstGeom prst="rtTriangle">
            <a:avLst/>
          </a:prstGeom>
          <a:solidFill>
            <a:srgbClr val="82B233"/>
          </a:solidFill>
          <a:ln w="76200" algn="in">
            <a:noFill/>
            <a:miter lim="800000"/>
            <a:headEnd/>
            <a:tailEnd/>
          </a:ln>
          <a:effectLst/>
        </p:spPr>
        <p:txBody>
          <a:bodyPr lIns="125401" tIns="125401" rIns="125401" bIns="125401"/>
          <a:lstStyle/>
          <a:p>
            <a:pPr>
              <a:defRPr/>
            </a:pPr>
            <a:endParaRPr lang="es-CO"/>
          </a:p>
        </p:txBody>
      </p:sp>
      <p:sp>
        <p:nvSpPr>
          <p:cNvPr id="18" name="Rectangle 17"/>
          <p:cNvSpPr/>
          <p:nvPr userDrawn="1"/>
        </p:nvSpPr>
        <p:spPr>
          <a:xfrm>
            <a:off x="2331720" y="7688582"/>
            <a:ext cx="18089880" cy="22791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13502" tIns="156751" rIns="313502" bIns="156751" anchor="ctr"/>
          <a:lstStyle/>
          <a:p>
            <a:pPr algn="ctr">
              <a:defRPr/>
            </a:pPr>
            <a:endParaRPr lang="es-CO"/>
          </a:p>
        </p:txBody>
      </p:sp>
      <p:sp>
        <p:nvSpPr>
          <p:cNvPr id="2" name="Title 1"/>
          <p:cNvSpPr>
            <a:spLocks noGrp="1"/>
          </p:cNvSpPr>
          <p:nvPr>
            <p:ph type="title"/>
          </p:nvPr>
        </p:nvSpPr>
        <p:spPr>
          <a:xfrm>
            <a:off x="6248400" y="914400"/>
            <a:ext cx="31089600" cy="3276600"/>
          </a:xfrm>
          <a:solidFill>
            <a:schemeClr val="bg1"/>
          </a:solidFill>
        </p:spPr>
        <p:txBody>
          <a:bodyPr/>
          <a:lstStyle>
            <a:lvl1pPr>
              <a:defRPr baseline="0">
                <a:solidFill>
                  <a:srgbClr val="002060"/>
                </a:solidFill>
              </a:defRPr>
            </a:lvl1pPr>
          </a:lstStyle>
          <a:p>
            <a:r>
              <a:rPr lang="en-US" dirty="0" smtClean="0"/>
              <a:t>Click to edit Master title style</a:t>
            </a:r>
            <a:endParaRPr lang="es-CO" dirty="0"/>
          </a:p>
        </p:txBody>
      </p:sp>
      <p:sp>
        <p:nvSpPr>
          <p:cNvPr id="22" name="Rectangle 21"/>
          <p:cNvSpPr/>
          <p:nvPr userDrawn="1"/>
        </p:nvSpPr>
        <p:spPr>
          <a:xfrm>
            <a:off x="22707600" y="7772400"/>
            <a:ext cx="18089880" cy="22791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13502" tIns="156751" rIns="313502" bIns="156751" anchor="ctr"/>
          <a:lstStyle/>
          <a:p>
            <a:pPr algn="ctr">
              <a:defRPr/>
            </a:pPr>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4" name="Rectangle 4"/>
          <p:cNvSpPr>
            <a:spLocks noGrp="1" noChangeArrowheads="1"/>
          </p:cNvSpPr>
          <p:nvPr>
            <p:ph type="dt" sz="half" idx="10"/>
          </p:nvPr>
        </p:nvSpPr>
        <p:spPr>
          <a:ln/>
        </p:spPr>
        <p:txBody>
          <a:bodyPr/>
          <a:lstStyle>
            <a:lvl1pPr>
              <a:defRPr/>
            </a:lvl1pPr>
          </a:lstStyle>
          <a:p>
            <a:pPr>
              <a:defRPr/>
            </a:pPr>
            <a:r>
              <a:rPr lang="en-US"/>
              <a:t>April 2, 2009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Industrial Affiliates Program</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441"/>
            <a:ext cx="37306250" cy="6537325"/>
          </a:xfrm>
        </p:spPr>
        <p:txBody>
          <a:bodyPr anchor="t"/>
          <a:lstStyle>
            <a:lvl1pPr algn="l">
              <a:defRPr sz="4000" b="1" cap="all"/>
            </a:lvl1pPr>
          </a:lstStyle>
          <a:p>
            <a:r>
              <a:rPr lang="en-US" smtClean="0"/>
              <a:t>Click to edit Master title style</a:t>
            </a:r>
            <a:endParaRPr lang="es-PR"/>
          </a:p>
        </p:txBody>
      </p:sp>
      <p:sp>
        <p:nvSpPr>
          <p:cNvPr id="3" name="Text Placeholder 2"/>
          <p:cNvSpPr>
            <a:spLocks noGrp="1"/>
          </p:cNvSpPr>
          <p:nvPr>
            <p:ph type="body" idx="1"/>
          </p:nvPr>
        </p:nvSpPr>
        <p:spPr>
          <a:xfrm>
            <a:off x="3467103" y="13952538"/>
            <a:ext cx="37306250"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April 2, 2009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Industrial Affiliates Program</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PR"/>
          </a:p>
        </p:txBody>
      </p:sp>
      <p:sp>
        <p:nvSpPr>
          <p:cNvPr id="3" name="Content Placeholder 2"/>
          <p:cNvSpPr>
            <a:spLocks noGrp="1"/>
          </p:cNvSpPr>
          <p:nvPr>
            <p:ph sz="half" idx="1"/>
          </p:nvPr>
        </p:nvSpPr>
        <p:spPr>
          <a:xfrm>
            <a:off x="1676403" y="7270753"/>
            <a:ext cx="6232526" cy="2473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4" name="Content Placeholder 3"/>
          <p:cNvSpPr>
            <a:spLocks noGrp="1"/>
          </p:cNvSpPr>
          <p:nvPr>
            <p:ph sz="half" idx="2"/>
          </p:nvPr>
        </p:nvSpPr>
        <p:spPr>
          <a:xfrm>
            <a:off x="8213728" y="7270753"/>
            <a:ext cx="6235700" cy="2473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5" name="Rectangle 4"/>
          <p:cNvSpPr>
            <a:spLocks noGrp="1" noChangeArrowheads="1"/>
          </p:cNvSpPr>
          <p:nvPr>
            <p:ph type="dt" sz="half" idx="10"/>
          </p:nvPr>
        </p:nvSpPr>
        <p:spPr>
          <a:ln/>
        </p:spPr>
        <p:txBody>
          <a:bodyPr/>
          <a:lstStyle>
            <a:lvl1pPr>
              <a:defRPr/>
            </a:lvl1pPr>
          </a:lstStyle>
          <a:p>
            <a:pPr>
              <a:defRPr/>
            </a:pPr>
            <a:r>
              <a:rPr lang="en-US"/>
              <a:t>April 2, 2009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Industrial Affiliates Program</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9" y="1317625"/>
            <a:ext cx="39503350" cy="5486400"/>
          </a:xfrm>
        </p:spPr>
        <p:txBody>
          <a:bodyPr/>
          <a:lstStyle>
            <a:lvl1pPr>
              <a:defRPr/>
            </a:lvl1pPr>
          </a:lstStyle>
          <a:p>
            <a:r>
              <a:rPr lang="en-US" smtClean="0"/>
              <a:t>Click to edit Master title style</a:t>
            </a:r>
            <a:endParaRPr lang="es-PR"/>
          </a:p>
        </p:txBody>
      </p:sp>
      <p:sp>
        <p:nvSpPr>
          <p:cNvPr id="3" name="Text Placeholder 2"/>
          <p:cNvSpPr>
            <a:spLocks noGrp="1"/>
          </p:cNvSpPr>
          <p:nvPr>
            <p:ph type="body" idx="1"/>
          </p:nvPr>
        </p:nvSpPr>
        <p:spPr>
          <a:xfrm>
            <a:off x="2193928" y="7369178"/>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8" y="10439403"/>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5" name="Text Placeholder 4"/>
          <p:cNvSpPr>
            <a:spLocks noGrp="1"/>
          </p:cNvSpPr>
          <p:nvPr>
            <p:ph type="body" sz="quarter" idx="3"/>
          </p:nvPr>
        </p:nvSpPr>
        <p:spPr>
          <a:xfrm>
            <a:off x="22294853" y="7369178"/>
            <a:ext cx="19402426"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4853" y="10439403"/>
            <a:ext cx="19402426"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7" name="Rectangle 4"/>
          <p:cNvSpPr>
            <a:spLocks noGrp="1" noChangeArrowheads="1"/>
          </p:cNvSpPr>
          <p:nvPr>
            <p:ph type="dt" sz="half" idx="10"/>
          </p:nvPr>
        </p:nvSpPr>
        <p:spPr>
          <a:ln/>
        </p:spPr>
        <p:txBody>
          <a:bodyPr/>
          <a:lstStyle>
            <a:lvl1pPr>
              <a:defRPr/>
            </a:lvl1pPr>
          </a:lstStyle>
          <a:p>
            <a:pPr>
              <a:defRPr/>
            </a:pPr>
            <a:r>
              <a:rPr lang="en-US"/>
              <a:t>April 2, 2009</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Industrial Affiliates Program</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PR"/>
          </a:p>
        </p:txBody>
      </p:sp>
      <p:sp>
        <p:nvSpPr>
          <p:cNvPr id="3" name="Rectangle 4"/>
          <p:cNvSpPr>
            <a:spLocks noGrp="1" noChangeArrowheads="1"/>
          </p:cNvSpPr>
          <p:nvPr>
            <p:ph type="dt" sz="half" idx="10"/>
          </p:nvPr>
        </p:nvSpPr>
        <p:spPr>
          <a:ln/>
        </p:spPr>
        <p:txBody>
          <a:bodyPr/>
          <a:lstStyle>
            <a:lvl1pPr>
              <a:defRPr/>
            </a:lvl1pPr>
          </a:lstStyle>
          <a:p>
            <a:pPr>
              <a:defRPr/>
            </a:pPr>
            <a:r>
              <a:rPr lang="en-US"/>
              <a:t>April 2, 2009</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Industrial Affiliates Program</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April 2, 2009</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Industrial Affiliates Program</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8" y="1311275"/>
            <a:ext cx="14439900" cy="5576888"/>
          </a:xfrm>
        </p:spPr>
        <p:txBody>
          <a:bodyPr anchor="b"/>
          <a:lstStyle>
            <a:lvl1pPr algn="l">
              <a:defRPr sz="2000" b="1"/>
            </a:lvl1pPr>
          </a:lstStyle>
          <a:p>
            <a:r>
              <a:rPr lang="en-US" smtClean="0"/>
              <a:t>Click to edit Master title style</a:t>
            </a:r>
            <a:endParaRPr lang="es-PR"/>
          </a:p>
        </p:txBody>
      </p:sp>
      <p:sp>
        <p:nvSpPr>
          <p:cNvPr id="3" name="Content Placeholder 2"/>
          <p:cNvSpPr>
            <a:spLocks noGrp="1"/>
          </p:cNvSpPr>
          <p:nvPr>
            <p:ph idx="1"/>
          </p:nvPr>
        </p:nvSpPr>
        <p:spPr>
          <a:xfrm>
            <a:off x="17160876"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4" name="Text Placeholder 3"/>
          <p:cNvSpPr>
            <a:spLocks noGrp="1"/>
          </p:cNvSpPr>
          <p:nvPr>
            <p:ph type="body" sz="half" idx="2"/>
          </p:nvPr>
        </p:nvSpPr>
        <p:spPr>
          <a:xfrm>
            <a:off x="2193928"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April 2, 2009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Industrial Affiliates Program</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4253" y="23042566"/>
            <a:ext cx="26333450" cy="2720975"/>
          </a:xfrm>
        </p:spPr>
        <p:txBody>
          <a:bodyPr anchor="b"/>
          <a:lstStyle>
            <a:lvl1pPr algn="l">
              <a:defRPr sz="2000" b="1"/>
            </a:lvl1pPr>
          </a:lstStyle>
          <a:p>
            <a:r>
              <a:rPr lang="en-US" smtClean="0"/>
              <a:t>Click to edit Master title style</a:t>
            </a:r>
            <a:endParaRPr lang="es-PR"/>
          </a:p>
        </p:txBody>
      </p:sp>
      <p:sp>
        <p:nvSpPr>
          <p:cNvPr id="3" name="Picture Placeholder 2"/>
          <p:cNvSpPr>
            <a:spLocks noGrp="1"/>
          </p:cNvSpPr>
          <p:nvPr>
            <p:ph type="pic" idx="1"/>
          </p:nvPr>
        </p:nvSpPr>
        <p:spPr>
          <a:xfrm>
            <a:off x="8604253" y="2941641"/>
            <a:ext cx="26333450"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R" noProof="0" smtClean="0"/>
          </a:p>
        </p:txBody>
      </p:sp>
      <p:sp>
        <p:nvSpPr>
          <p:cNvPr id="4" name="Text Placeholder 3"/>
          <p:cNvSpPr>
            <a:spLocks noGrp="1"/>
          </p:cNvSpPr>
          <p:nvPr>
            <p:ph type="body" sz="half" idx="2"/>
          </p:nvPr>
        </p:nvSpPr>
        <p:spPr>
          <a:xfrm>
            <a:off x="8604253" y="25763541"/>
            <a:ext cx="26333450"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April 2, 2009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Industrial Affiliates Program</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43" name="Rectangle 19"/>
          <p:cNvSpPr>
            <a:spLocks noChangeArrowheads="1"/>
          </p:cNvSpPr>
          <p:nvPr/>
        </p:nvSpPr>
        <p:spPr bwMode="auto">
          <a:xfrm>
            <a:off x="0" y="3733800"/>
            <a:ext cx="43891200" cy="29184600"/>
          </a:xfrm>
          <a:prstGeom prst="rect">
            <a:avLst/>
          </a:prstGeom>
          <a:gradFill rotWithShape="0">
            <a:gsLst>
              <a:gs pos="0">
                <a:srgbClr val="CC3300"/>
              </a:gs>
              <a:gs pos="50000">
                <a:srgbClr val="FFCC00"/>
              </a:gs>
              <a:gs pos="100000">
                <a:srgbClr val="CC3300"/>
              </a:gs>
            </a:gsLst>
            <a:lin ang="0" scaled="1"/>
          </a:gradFill>
          <a:ln w="9525">
            <a:noFill/>
            <a:miter lim="800000"/>
            <a:headEnd/>
            <a:tailEnd/>
          </a:ln>
          <a:effectLst/>
        </p:spPr>
        <p:txBody>
          <a:bodyPr wrap="none" anchor="ctr"/>
          <a:lstStyle/>
          <a:p>
            <a:pPr eaLnBrk="0" hangingPunct="0">
              <a:defRPr/>
            </a:pPr>
            <a:endParaRPr lang="es-PR"/>
          </a:p>
        </p:txBody>
      </p:sp>
      <p:sp>
        <p:nvSpPr>
          <p:cNvPr id="1045" name="Rectangle 21"/>
          <p:cNvSpPr>
            <a:spLocks noChangeArrowheads="1"/>
          </p:cNvSpPr>
          <p:nvPr/>
        </p:nvSpPr>
        <p:spPr bwMode="auto">
          <a:xfrm>
            <a:off x="0" y="0"/>
            <a:ext cx="43891200" cy="3429000"/>
          </a:xfrm>
          <a:prstGeom prst="rect">
            <a:avLst/>
          </a:prstGeom>
          <a:solidFill>
            <a:schemeClr val="bg1"/>
          </a:solidFill>
          <a:ln w="9525">
            <a:noFill/>
            <a:miter lim="800000"/>
            <a:headEnd/>
            <a:tailEnd/>
          </a:ln>
          <a:effectLst/>
        </p:spPr>
        <p:txBody>
          <a:bodyPr wrap="none" anchor="ctr"/>
          <a:lstStyle/>
          <a:p>
            <a:pPr eaLnBrk="0" hangingPunct="0">
              <a:defRPr/>
            </a:pPr>
            <a:endParaRPr lang="es-PR"/>
          </a:p>
        </p:txBody>
      </p:sp>
      <p:sp>
        <p:nvSpPr>
          <p:cNvPr id="16388" name="Rectangle 2"/>
          <p:cNvSpPr>
            <a:spLocks noGrp="1" noChangeArrowheads="1"/>
          </p:cNvSpPr>
          <p:nvPr>
            <p:ph type="title"/>
          </p:nvPr>
        </p:nvSpPr>
        <p:spPr bwMode="auto">
          <a:xfrm>
            <a:off x="6400800" y="0"/>
            <a:ext cx="31089600" cy="3276600"/>
          </a:xfrm>
          <a:prstGeom prst="rect">
            <a:avLst/>
          </a:prstGeom>
          <a:noFill/>
          <a:ln w="9525">
            <a:noFill/>
            <a:miter lim="800000"/>
            <a:headEnd/>
            <a:tailEnd/>
          </a:ln>
        </p:spPr>
        <p:txBody>
          <a:bodyPr vert="horz" wrap="square" lIns="313147" tIns="156573" rIns="313147" bIns="156573" numCol="1" anchor="ctr" anchorCtr="0" compatLnSpc="1">
            <a:prstTxWarp prst="textNoShape">
              <a:avLst/>
            </a:prstTxWarp>
          </a:bodyPr>
          <a:lstStyle/>
          <a:p>
            <a:pPr lvl="0"/>
            <a:r>
              <a:rPr lang="en-US" smtClean="0"/>
              <a:t>Click to enter poster title here</a:t>
            </a:r>
          </a:p>
        </p:txBody>
      </p:sp>
      <p:sp>
        <p:nvSpPr>
          <p:cNvPr id="1046" name="Text Box 22"/>
          <p:cNvSpPr txBox="1">
            <a:spLocks noChangeArrowheads="1"/>
          </p:cNvSpPr>
          <p:nvPr/>
        </p:nvSpPr>
        <p:spPr bwMode="auto">
          <a:xfrm>
            <a:off x="1628779" y="3962401"/>
            <a:ext cx="40633650" cy="366713"/>
          </a:xfrm>
          <a:prstGeom prst="rect">
            <a:avLst/>
          </a:prstGeom>
          <a:noFill/>
          <a:ln w="9525">
            <a:noFill/>
            <a:miter lim="800000"/>
            <a:headEnd/>
            <a:tailEnd/>
          </a:ln>
          <a:effectLst/>
        </p:spPr>
        <p:txBody>
          <a:bodyPr>
            <a:spAutoFit/>
          </a:bodyPr>
          <a:lstStyle/>
          <a:p>
            <a:pPr defTabSz="673100" eaLnBrk="0" hangingPunct="0">
              <a:defRPr/>
            </a:pPr>
            <a:endParaRPr lang="es-PR"/>
          </a:p>
        </p:txBody>
      </p:sp>
      <p:pic>
        <p:nvPicPr>
          <p:cNvPr id="16390" name="Picture 23" descr="logo_iap"/>
          <p:cNvPicPr>
            <a:picLocks noChangeAspect="1" noChangeArrowheads="1"/>
          </p:cNvPicPr>
          <p:nvPr/>
        </p:nvPicPr>
        <p:blipFill>
          <a:blip r:embed="rId14" cstate="print"/>
          <a:srcRect/>
          <a:stretch>
            <a:fillRect/>
          </a:stretch>
        </p:blipFill>
        <p:spPr bwMode="auto">
          <a:xfrm>
            <a:off x="37947600" y="346078"/>
            <a:ext cx="5410200" cy="2682875"/>
          </a:xfrm>
          <a:prstGeom prst="rect">
            <a:avLst/>
          </a:prstGeom>
          <a:noFill/>
          <a:ln w="9525">
            <a:noFill/>
            <a:miter lim="800000"/>
            <a:headEnd/>
            <a:tailEnd/>
          </a:ln>
        </p:spPr>
      </p:pic>
      <p:pic>
        <p:nvPicPr>
          <p:cNvPr id="16391" name="Picture 24" descr="logo_rum"/>
          <p:cNvPicPr>
            <a:picLocks noChangeAspect="1" noChangeArrowheads="1"/>
          </p:cNvPicPr>
          <p:nvPr/>
        </p:nvPicPr>
        <p:blipFill>
          <a:blip r:embed="rId15" cstate="print"/>
          <a:srcRect/>
          <a:stretch>
            <a:fillRect/>
          </a:stretch>
        </p:blipFill>
        <p:spPr bwMode="auto">
          <a:xfrm>
            <a:off x="609603" y="361953"/>
            <a:ext cx="5305426" cy="2652713"/>
          </a:xfrm>
          <a:prstGeom prst="rect">
            <a:avLst/>
          </a:prstGeom>
          <a:noFill/>
          <a:ln w="9525">
            <a:noFill/>
            <a:miter lim="800000"/>
            <a:headEnd/>
            <a:tailEnd/>
          </a:ln>
        </p:spPr>
      </p:pic>
      <p:sp>
        <p:nvSpPr>
          <p:cNvPr id="1033" name="Rectangle 9"/>
          <p:cNvSpPr>
            <a:spLocks noChangeArrowheads="1"/>
          </p:cNvSpPr>
          <p:nvPr/>
        </p:nvSpPr>
        <p:spPr bwMode="auto">
          <a:xfrm>
            <a:off x="29441779" y="6297613"/>
            <a:ext cx="12820650" cy="25704800"/>
          </a:xfrm>
          <a:prstGeom prst="rect">
            <a:avLst/>
          </a:prstGeom>
          <a:solidFill>
            <a:schemeClr val="bg1"/>
          </a:solidFill>
          <a:ln w="9525">
            <a:noFill/>
            <a:miter lim="800000"/>
            <a:headEnd/>
            <a:tailEnd/>
          </a:ln>
          <a:effectLst/>
        </p:spPr>
        <p:txBody>
          <a:bodyPr wrap="none" anchor="ctr"/>
          <a:lstStyle/>
          <a:p>
            <a:pPr eaLnBrk="0" hangingPunct="0">
              <a:defRPr/>
            </a:pPr>
            <a:endParaRPr lang="es-PR"/>
          </a:p>
        </p:txBody>
      </p:sp>
      <p:sp>
        <p:nvSpPr>
          <p:cNvPr id="1032" name="Rectangle 8"/>
          <p:cNvSpPr>
            <a:spLocks noChangeArrowheads="1"/>
          </p:cNvSpPr>
          <p:nvPr/>
        </p:nvSpPr>
        <p:spPr bwMode="auto">
          <a:xfrm>
            <a:off x="15535279" y="6297613"/>
            <a:ext cx="12820650" cy="25704800"/>
          </a:xfrm>
          <a:prstGeom prst="rect">
            <a:avLst/>
          </a:prstGeom>
          <a:solidFill>
            <a:schemeClr val="bg1"/>
          </a:solidFill>
          <a:ln w="9525">
            <a:noFill/>
            <a:miter lim="800000"/>
            <a:headEnd/>
            <a:tailEnd/>
          </a:ln>
          <a:effectLst/>
        </p:spPr>
        <p:txBody>
          <a:bodyPr wrap="none" anchor="ctr"/>
          <a:lstStyle/>
          <a:p>
            <a:pPr eaLnBrk="0" hangingPunct="0">
              <a:defRPr/>
            </a:pPr>
            <a:endParaRPr lang="es-PR"/>
          </a:p>
        </p:txBody>
      </p:sp>
      <p:sp>
        <p:nvSpPr>
          <p:cNvPr id="1031" name="Rectangle 7"/>
          <p:cNvSpPr>
            <a:spLocks noChangeArrowheads="1"/>
          </p:cNvSpPr>
          <p:nvPr/>
        </p:nvSpPr>
        <p:spPr bwMode="auto">
          <a:xfrm>
            <a:off x="1628779" y="6297613"/>
            <a:ext cx="12820650" cy="25704800"/>
          </a:xfrm>
          <a:prstGeom prst="rect">
            <a:avLst/>
          </a:prstGeom>
          <a:solidFill>
            <a:schemeClr val="bg1"/>
          </a:solidFill>
          <a:ln w="9525">
            <a:noFill/>
            <a:miter lim="800000"/>
            <a:headEnd/>
            <a:tailEnd/>
          </a:ln>
          <a:effectLst/>
        </p:spPr>
        <p:txBody>
          <a:bodyPr wrap="none" anchor="ctr"/>
          <a:lstStyle/>
          <a:p>
            <a:pPr eaLnBrk="0" hangingPunct="0">
              <a:defRPr/>
            </a:pPr>
            <a:endParaRPr lang="es-PR"/>
          </a:p>
        </p:txBody>
      </p:sp>
      <p:sp>
        <p:nvSpPr>
          <p:cNvPr id="16395" name="Rectangle 3"/>
          <p:cNvSpPr>
            <a:spLocks noGrp="1" noChangeArrowheads="1"/>
          </p:cNvSpPr>
          <p:nvPr>
            <p:ph type="body" idx="1"/>
          </p:nvPr>
        </p:nvSpPr>
        <p:spPr bwMode="auto">
          <a:xfrm>
            <a:off x="1676403" y="7270753"/>
            <a:ext cx="12773026" cy="24731663"/>
          </a:xfrm>
          <a:prstGeom prst="rect">
            <a:avLst/>
          </a:prstGeom>
          <a:noFill/>
          <a:ln w="9525">
            <a:noFill/>
            <a:miter lim="800000"/>
            <a:headEnd/>
            <a:tailEnd/>
          </a:ln>
        </p:spPr>
        <p:txBody>
          <a:bodyPr vert="horz" wrap="square" lIns="313147" tIns="156573" rIns="313147" bIns="15657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3832800" y="32023053"/>
            <a:ext cx="9144000" cy="519113"/>
          </a:xfrm>
          <a:prstGeom prst="rect">
            <a:avLst/>
          </a:prstGeom>
          <a:noFill/>
          <a:ln w="9525">
            <a:noFill/>
            <a:miter lim="800000"/>
            <a:headEnd/>
            <a:tailEnd/>
          </a:ln>
          <a:effectLst/>
        </p:spPr>
        <p:txBody>
          <a:bodyPr vert="horz" wrap="square" lIns="313147" tIns="156573" rIns="313147" bIns="156573" numCol="1" anchor="t" anchorCtr="0" compatLnSpc="1">
            <a:prstTxWarp prst="textNoShape">
              <a:avLst/>
            </a:prstTxWarp>
          </a:bodyPr>
          <a:lstStyle>
            <a:lvl1pPr algn="r" eaLnBrk="0" hangingPunct="0">
              <a:defRPr sz="2800" b="1">
                <a:solidFill>
                  <a:schemeClr val="bg1"/>
                </a:solidFill>
                <a:latin typeface="Arial" pitchFamily="34" charset="0"/>
              </a:defRPr>
            </a:lvl1pPr>
          </a:lstStyle>
          <a:p>
            <a:pPr>
              <a:defRPr/>
            </a:pPr>
            <a:r>
              <a:rPr lang="en-US"/>
              <a:t>April 2, 2009</a:t>
            </a:r>
          </a:p>
        </p:txBody>
      </p:sp>
      <p:sp>
        <p:nvSpPr>
          <p:cNvPr id="1029" name="Rectangle 5"/>
          <p:cNvSpPr>
            <a:spLocks noGrp="1" noChangeArrowheads="1"/>
          </p:cNvSpPr>
          <p:nvPr>
            <p:ph type="ftr" sz="quarter" idx="3"/>
          </p:nvPr>
        </p:nvSpPr>
        <p:spPr bwMode="auto">
          <a:xfrm>
            <a:off x="914403" y="32030988"/>
            <a:ext cx="13900150" cy="487362"/>
          </a:xfrm>
          <a:prstGeom prst="rect">
            <a:avLst/>
          </a:prstGeom>
          <a:noFill/>
          <a:ln w="9525">
            <a:noFill/>
            <a:miter lim="800000"/>
            <a:headEnd/>
            <a:tailEnd/>
          </a:ln>
          <a:effectLst/>
        </p:spPr>
        <p:txBody>
          <a:bodyPr vert="horz" wrap="square" lIns="313147" tIns="156573" rIns="313147" bIns="156573" numCol="1" anchor="t" anchorCtr="0" compatLnSpc="1">
            <a:prstTxWarp prst="textNoShape">
              <a:avLst/>
            </a:prstTxWarp>
          </a:bodyPr>
          <a:lstStyle>
            <a:lvl1pPr eaLnBrk="0" hangingPunct="0">
              <a:defRPr sz="2800" b="1">
                <a:solidFill>
                  <a:schemeClr val="bg1"/>
                </a:solidFill>
                <a:latin typeface="Arial" pitchFamily="34" charset="0"/>
              </a:defRPr>
            </a:lvl1pPr>
          </a:lstStyle>
          <a:p>
            <a:pPr>
              <a:defRPr/>
            </a:pPr>
            <a:r>
              <a:rPr lang="en-US"/>
              <a:t>Industrial Affiliates Program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p:txStyles>
    <p:titleStyle>
      <a:lvl1pPr algn="ctr" defTabSz="3130550" rtl="0" eaLnBrk="0" fontAlgn="base" hangingPunct="0">
        <a:spcBef>
          <a:spcPct val="0"/>
        </a:spcBef>
        <a:spcAft>
          <a:spcPct val="0"/>
        </a:spcAft>
        <a:defRPr sz="6200" b="1">
          <a:solidFill>
            <a:srgbClr val="006699"/>
          </a:solidFill>
          <a:latin typeface="+mj-lt"/>
          <a:ea typeface="+mj-ea"/>
          <a:cs typeface="+mj-cs"/>
        </a:defRPr>
      </a:lvl1pPr>
      <a:lvl2pPr algn="ctr" defTabSz="3130550" rtl="0" eaLnBrk="0" fontAlgn="base" hangingPunct="0">
        <a:spcBef>
          <a:spcPct val="0"/>
        </a:spcBef>
        <a:spcAft>
          <a:spcPct val="0"/>
        </a:spcAft>
        <a:defRPr sz="6200" b="1">
          <a:solidFill>
            <a:srgbClr val="006699"/>
          </a:solidFill>
          <a:latin typeface="Arial" charset="0"/>
        </a:defRPr>
      </a:lvl2pPr>
      <a:lvl3pPr algn="ctr" defTabSz="3130550" rtl="0" eaLnBrk="0" fontAlgn="base" hangingPunct="0">
        <a:spcBef>
          <a:spcPct val="0"/>
        </a:spcBef>
        <a:spcAft>
          <a:spcPct val="0"/>
        </a:spcAft>
        <a:defRPr sz="6200" b="1">
          <a:solidFill>
            <a:srgbClr val="006699"/>
          </a:solidFill>
          <a:latin typeface="Arial" charset="0"/>
        </a:defRPr>
      </a:lvl3pPr>
      <a:lvl4pPr algn="ctr" defTabSz="3130550" rtl="0" eaLnBrk="0" fontAlgn="base" hangingPunct="0">
        <a:spcBef>
          <a:spcPct val="0"/>
        </a:spcBef>
        <a:spcAft>
          <a:spcPct val="0"/>
        </a:spcAft>
        <a:defRPr sz="6200" b="1">
          <a:solidFill>
            <a:srgbClr val="006699"/>
          </a:solidFill>
          <a:latin typeface="Arial" charset="0"/>
        </a:defRPr>
      </a:lvl4pPr>
      <a:lvl5pPr algn="ctr" defTabSz="3130550" rtl="0" eaLnBrk="0" fontAlgn="base" hangingPunct="0">
        <a:spcBef>
          <a:spcPct val="0"/>
        </a:spcBef>
        <a:spcAft>
          <a:spcPct val="0"/>
        </a:spcAft>
        <a:defRPr sz="6200" b="1">
          <a:solidFill>
            <a:srgbClr val="006699"/>
          </a:solidFill>
          <a:latin typeface="Arial" charset="0"/>
        </a:defRPr>
      </a:lvl5pPr>
      <a:lvl6pPr marL="457200" algn="ctr" defTabSz="3130550" rtl="0" eaLnBrk="0" fontAlgn="base" hangingPunct="0">
        <a:spcBef>
          <a:spcPct val="0"/>
        </a:spcBef>
        <a:spcAft>
          <a:spcPct val="0"/>
        </a:spcAft>
        <a:defRPr sz="6200" b="1">
          <a:solidFill>
            <a:srgbClr val="006699"/>
          </a:solidFill>
          <a:latin typeface="Arial" charset="0"/>
        </a:defRPr>
      </a:lvl6pPr>
      <a:lvl7pPr marL="914400" algn="ctr" defTabSz="3130550" rtl="0" eaLnBrk="0" fontAlgn="base" hangingPunct="0">
        <a:spcBef>
          <a:spcPct val="0"/>
        </a:spcBef>
        <a:spcAft>
          <a:spcPct val="0"/>
        </a:spcAft>
        <a:defRPr sz="6200" b="1">
          <a:solidFill>
            <a:srgbClr val="006699"/>
          </a:solidFill>
          <a:latin typeface="Arial" charset="0"/>
        </a:defRPr>
      </a:lvl7pPr>
      <a:lvl8pPr marL="1371600" algn="ctr" defTabSz="3130550" rtl="0" eaLnBrk="0" fontAlgn="base" hangingPunct="0">
        <a:spcBef>
          <a:spcPct val="0"/>
        </a:spcBef>
        <a:spcAft>
          <a:spcPct val="0"/>
        </a:spcAft>
        <a:defRPr sz="6200" b="1">
          <a:solidFill>
            <a:srgbClr val="006699"/>
          </a:solidFill>
          <a:latin typeface="Arial" charset="0"/>
        </a:defRPr>
      </a:lvl8pPr>
      <a:lvl9pPr marL="1828800" algn="ctr" defTabSz="3130550" rtl="0" eaLnBrk="0" fontAlgn="base" hangingPunct="0">
        <a:spcBef>
          <a:spcPct val="0"/>
        </a:spcBef>
        <a:spcAft>
          <a:spcPct val="0"/>
        </a:spcAft>
        <a:defRPr sz="6200" b="1">
          <a:solidFill>
            <a:srgbClr val="006699"/>
          </a:solidFill>
          <a:latin typeface="Arial" charset="0"/>
        </a:defRPr>
      </a:lvl9pPr>
    </p:titleStyle>
    <p:bodyStyle>
      <a:lvl1pPr marL="342900" indent="-342900" algn="l" defTabSz="3130550" rtl="0" eaLnBrk="0" fontAlgn="base" hangingPunct="0">
        <a:spcBef>
          <a:spcPct val="20000"/>
        </a:spcBef>
        <a:spcAft>
          <a:spcPct val="0"/>
        </a:spcAft>
        <a:buChar char="•"/>
        <a:defRPr sz="2800">
          <a:solidFill>
            <a:schemeClr val="tx1"/>
          </a:solidFill>
          <a:latin typeface="+mn-lt"/>
          <a:ea typeface="+mn-ea"/>
          <a:cs typeface="+mn-cs"/>
        </a:defRPr>
      </a:lvl1pPr>
      <a:lvl2pPr marL="682625" indent="-334963" algn="l" defTabSz="3130550" rtl="0" eaLnBrk="0" fontAlgn="base" hangingPunct="0">
        <a:spcBef>
          <a:spcPct val="20000"/>
        </a:spcBef>
        <a:spcAft>
          <a:spcPct val="0"/>
        </a:spcAft>
        <a:buChar char="–"/>
        <a:defRPr sz="2400">
          <a:solidFill>
            <a:schemeClr val="tx1"/>
          </a:solidFill>
          <a:latin typeface="+mn-lt"/>
        </a:defRPr>
      </a:lvl2pPr>
      <a:lvl3pPr marL="1379538" indent="-347663" algn="l" defTabSz="3130550" rtl="0" eaLnBrk="0" fontAlgn="base" hangingPunct="0">
        <a:spcBef>
          <a:spcPct val="20000"/>
        </a:spcBef>
        <a:spcAft>
          <a:spcPct val="0"/>
        </a:spcAft>
        <a:buChar char="•"/>
        <a:defRPr sz="2000">
          <a:solidFill>
            <a:schemeClr val="tx1"/>
          </a:solidFill>
          <a:latin typeface="+mn-lt"/>
        </a:defRPr>
      </a:lvl3pPr>
      <a:lvl4pPr marL="1944688" indent="-347663" algn="l" defTabSz="3130550" rtl="0" eaLnBrk="0" fontAlgn="base" hangingPunct="0">
        <a:spcBef>
          <a:spcPct val="20000"/>
        </a:spcBef>
        <a:spcAft>
          <a:spcPct val="0"/>
        </a:spcAft>
        <a:buChar char="–"/>
        <a:defRPr sz="2000">
          <a:solidFill>
            <a:schemeClr val="tx1"/>
          </a:solidFill>
          <a:latin typeface="+mn-lt"/>
        </a:defRPr>
      </a:lvl4pPr>
      <a:lvl5pPr marL="2511425" indent="-334963" algn="l" defTabSz="3130550" rtl="0" eaLnBrk="0" fontAlgn="base" hangingPunct="0">
        <a:spcBef>
          <a:spcPct val="20000"/>
        </a:spcBef>
        <a:spcAft>
          <a:spcPct val="0"/>
        </a:spcAft>
        <a:buChar char="»"/>
        <a:defRPr sz="2000">
          <a:solidFill>
            <a:schemeClr val="tx1"/>
          </a:solidFill>
          <a:latin typeface="+mn-lt"/>
        </a:defRPr>
      </a:lvl5pPr>
      <a:lvl6pPr marL="2968625" indent="-334963" algn="l" defTabSz="3130550" rtl="0" eaLnBrk="0" fontAlgn="base" hangingPunct="0">
        <a:spcBef>
          <a:spcPct val="20000"/>
        </a:spcBef>
        <a:spcAft>
          <a:spcPct val="0"/>
        </a:spcAft>
        <a:buChar char="»"/>
        <a:defRPr>
          <a:solidFill>
            <a:schemeClr val="tx1"/>
          </a:solidFill>
          <a:latin typeface="+mn-lt"/>
        </a:defRPr>
      </a:lvl6pPr>
      <a:lvl7pPr marL="3425825" indent="-334963" algn="l" defTabSz="3130550" rtl="0" eaLnBrk="0" fontAlgn="base" hangingPunct="0">
        <a:spcBef>
          <a:spcPct val="20000"/>
        </a:spcBef>
        <a:spcAft>
          <a:spcPct val="0"/>
        </a:spcAft>
        <a:buChar char="»"/>
        <a:defRPr>
          <a:solidFill>
            <a:schemeClr val="tx1"/>
          </a:solidFill>
          <a:latin typeface="+mn-lt"/>
        </a:defRPr>
      </a:lvl7pPr>
      <a:lvl8pPr marL="3883025" indent="-334963" algn="l" defTabSz="3130550" rtl="0" eaLnBrk="0" fontAlgn="base" hangingPunct="0">
        <a:spcBef>
          <a:spcPct val="20000"/>
        </a:spcBef>
        <a:spcAft>
          <a:spcPct val="0"/>
        </a:spcAft>
        <a:buChar char="»"/>
        <a:defRPr>
          <a:solidFill>
            <a:schemeClr val="tx1"/>
          </a:solidFill>
          <a:latin typeface="+mn-lt"/>
        </a:defRPr>
      </a:lvl8pPr>
      <a:lvl9pPr marL="4340225" indent="-334963" algn="l" defTabSz="3130550" rtl="0" eaLnBrk="0" fontAlgn="base" hangingPunct="0">
        <a:spcBef>
          <a:spcPct val="20000"/>
        </a:spcBef>
        <a:spcAft>
          <a:spcPct val="0"/>
        </a:spcAft>
        <a:buChar char="»"/>
        <a:defRPr>
          <a:solidFill>
            <a:schemeClr val="tx1"/>
          </a:solidFill>
          <a:latin typeface="+mn-lt"/>
        </a:defRPr>
      </a:lvl9pPr>
    </p:bodyStyle>
    <p:otherStyle>
      <a:defPPr>
        <a:defRPr lang="es-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png"/><Relationship Id="rId18" Type="http://schemas.openxmlformats.org/officeDocument/2006/relationships/image" Target="../media/image16.jpeg"/><Relationship Id="rId26" Type="http://schemas.openxmlformats.org/officeDocument/2006/relationships/image" Target="../media/image24.png"/><Relationship Id="rId39" Type="http://schemas.openxmlformats.org/officeDocument/2006/relationships/image" Target="../media/image36.png"/><Relationship Id="rId21" Type="http://schemas.openxmlformats.org/officeDocument/2006/relationships/image" Target="../media/image19.jpeg"/><Relationship Id="rId34" Type="http://schemas.openxmlformats.org/officeDocument/2006/relationships/image" Target="../media/image31.png"/><Relationship Id="rId42" Type="http://schemas.openxmlformats.org/officeDocument/2006/relationships/image" Target="../media/image39.png"/><Relationship Id="rId47" Type="http://schemas.openxmlformats.org/officeDocument/2006/relationships/image" Target="../media/image44.png"/><Relationship Id="rId50" Type="http://schemas.openxmlformats.org/officeDocument/2006/relationships/image" Target="../media/image47.png"/><Relationship Id="rId55" Type="http://schemas.openxmlformats.org/officeDocument/2006/relationships/image" Target="../media/image52.wmf"/><Relationship Id="rId7" Type="http://schemas.openxmlformats.org/officeDocument/2006/relationships/hyperlink" Target="http://images.google.com/imgres?imgurl=http://brotherpeacemaker.files.wordpress.com/2009/02/gm_logo.jpg&amp;imgrefurl=http://brotherpeacemaker.wordpress.com/2009/02/01/&amp;usg=__gJ6HXK-j1D-92K1fWr8f6nDCsvA=&amp;h=591&amp;w=591&amp;sz=38&amp;hl=en&amp;start=37&amp;um=1&amp;itbs=1&amp;tbnid=3fDUhwyHTtxKLM:&amp;tbnh=135&amp;tbnw=135&amp;prev=/images?q=gm&amp;ndsp=18&amp;hl=en&amp;sa=N&amp;start=36&amp;um=1" TargetMode="External"/><Relationship Id="rId2" Type="http://schemas.openxmlformats.org/officeDocument/2006/relationships/slideLayout" Target="../slideLayouts/slideLayout7.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6.png"/><Relationship Id="rId41" Type="http://schemas.openxmlformats.org/officeDocument/2006/relationships/image" Target="../media/image38.png"/><Relationship Id="rId54" Type="http://schemas.openxmlformats.org/officeDocument/2006/relationships/image" Target="../media/image51.jpeg"/><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10.png"/><Relationship Id="rId24" Type="http://schemas.openxmlformats.org/officeDocument/2006/relationships/image" Target="../media/image22.jpeg"/><Relationship Id="rId32" Type="http://schemas.openxmlformats.org/officeDocument/2006/relationships/image" Target="../media/image29.jpeg"/><Relationship Id="rId37" Type="http://schemas.openxmlformats.org/officeDocument/2006/relationships/image" Target="../media/image34.png"/><Relationship Id="rId40" Type="http://schemas.openxmlformats.org/officeDocument/2006/relationships/image" Target="../media/image37.jpeg"/><Relationship Id="rId45" Type="http://schemas.openxmlformats.org/officeDocument/2006/relationships/image" Target="../media/image42.jpeg"/><Relationship Id="rId53" Type="http://schemas.openxmlformats.org/officeDocument/2006/relationships/image" Target="../media/image50.jpeg"/><Relationship Id="rId58" Type="http://schemas.openxmlformats.org/officeDocument/2006/relationships/image" Target="../media/image55.png"/><Relationship Id="rId5" Type="http://schemas.openxmlformats.org/officeDocument/2006/relationships/image" Target="../media/image5.jpeg"/><Relationship Id="rId15" Type="http://schemas.openxmlformats.org/officeDocument/2006/relationships/image" Target="../media/image13.jpeg"/><Relationship Id="rId23" Type="http://schemas.openxmlformats.org/officeDocument/2006/relationships/image" Target="../media/image21.jpeg"/><Relationship Id="rId28" Type="http://schemas.openxmlformats.org/officeDocument/2006/relationships/oleObject" Target="../embeddings/oleObject1.bin"/><Relationship Id="rId36" Type="http://schemas.openxmlformats.org/officeDocument/2006/relationships/image" Target="../media/image33.png"/><Relationship Id="rId49" Type="http://schemas.openxmlformats.org/officeDocument/2006/relationships/image" Target="../media/image46.jpeg"/><Relationship Id="rId57" Type="http://schemas.openxmlformats.org/officeDocument/2006/relationships/image" Target="../media/image54.wmf"/><Relationship Id="rId61" Type="http://schemas.openxmlformats.org/officeDocument/2006/relationships/image" Target="../media/image58.png"/><Relationship Id="rId10" Type="http://schemas.openxmlformats.org/officeDocument/2006/relationships/image" Target="../media/image9.png"/><Relationship Id="rId19" Type="http://schemas.openxmlformats.org/officeDocument/2006/relationships/image" Target="../media/image17.png"/><Relationship Id="rId31" Type="http://schemas.openxmlformats.org/officeDocument/2006/relationships/image" Target="../media/image28.png"/><Relationship Id="rId44" Type="http://schemas.openxmlformats.org/officeDocument/2006/relationships/image" Target="../media/image41.jpeg"/><Relationship Id="rId52" Type="http://schemas.openxmlformats.org/officeDocument/2006/relationships/image" Target="../media/image49.jpeg"/><Relationship Id="rId60" Type="http://schemas.openxmlformats.org/officeDocument/2006/relationships/image" Target="../media/image57.png"/><Relationship Id="rId4" Type="http://schemas.openxmlformats.org/officeDocument/2006/relationships/hyperlink" Target="http://www.cpes.vt.edu/" TargetMode="External"/><Relationship Id="rId9" Type="http://schemas.openxmlformats.org/officeDocument/2006/relationships/image" Target="../media/image8.png"/><Relationship Id="rId14" Type="http://schemas.openxmlformats.org/officeDocument/2006/relationships/hyperlink" Target="http://images.google.com/imgres?imgurl=http://hirestandards.files.wordpress.com/2009/11/lockheedmartinlogo.jpg&amp;imgrefurl=http://hirestandards.wordpress.com/2009/11/04/on-campus-recruiting-events-2/&amp;usg=__B2hZxbgZ3NWAAlwF6919tU8-APM=&amp;h=600&amp;w=3025&amp;sz=75&amp;hl=en&amp;start=1&amp;um=1&amp;itbs=1&amp;tbnid=KPBCKfN7BKacBM:&amp;tbnh=30&amp;tbnw=150&amp;prev=/images?q=lockheed+martin&amp;hl=en&amp;sa=N&amp;um=1" TargetMode="External"/><Relationship Id="rId22" Type="http://schemas.openxmlformats.org/officeDocument/2006/relationships/image" Target="../media/image20.jpeg"/><Relationship Id="rId27" Type="http://schemas.openxmlformats.org/officeDocument/2006/relationships/image" Target="../media/image25.png"/><Relationship Id="rId30" Type="http://schemas.openxmlformats.org/officeDocument/2006/relationships/image" Target="../media/image27.png"/><Relationship Id="rId35" Type="http://schemas.openxmlformats.org/officeDocument/2006/relationships/image" Target="../media/image32.png"/><Relationship Id="rId43" Type="http://schemas.openxmlformats.org/officeDocument/2006/relationships/image" Target="../media/image40.jpeg"/><Relationship Id="rId48" Type="http://schemas.openxmlformats.org/officeDocument/2006/relationships/image" Target="../media/image45.png"/><Relationship Id="rId56" Type="http://schemas.openxmlformats.org/officeDocument/2006/relationships/image" Target="../media/image53.wmf"/><Relationship Id="rId8" Type="http://schemas.openxmlformats.org/officeDocument/2006/relationships/image" Target="../media/image7.jpeg"/><Relationship Id="rId51" Type="http://schemas.openxmlformats.org/officeDocument/2006/relationships/image" Target="../media/image48.png"/><Relationship Id="rId3" Type="http://schemas.openxmlformats.org/officeDocument/2006/relationships/notesSlide" Target="../notesSlides/notesSlide1.xml"/><Relationship Id="rId12" Type="http://schemas.openxmlformats.org/officeDocument/2006/relationships/image" Target="../media/image11.png"/><Relationship Id="rId17" Type="http://schemas.openxmlformats.org/officeDocument/2006/relationships/image" Target="../media/image15.png"/><Relationship Id="rId25" Type="http://schemas.openxmlformats.org/officeDocument/2006/relationships/image" Target="../media/image23.emf"/><Relationship Id="rId33" Type="http://schemas.openxmlformats.org/officeDocument/2006/relationships/image" Target="../media/image30.png"/><Relationship Id="rId38" Type="http://schemas.openxmlformats.org/officeDocument/2006/relationships/image" Target="../media/image35.wmf"/><Relationship Id="rId46" Type="http://schemas.openxmlformats.org/officeDocument/2006/relationships/image" Target="../media/image43.png"/><Relationship Id="rId59" Type="http://schemas.openxmlformats.org/officeDocument/2006/relationships/image" Target="../media/image56.w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75000"/>
              </a:schemeClr>
            </a:gs>
            <a:gs pos="40000">
              <a:schemeClr val="bg1">
                <a:tint val="45000"/>
                <a:shade val="99000"/>
                <a:satMod val="350000"/>
              </a:schemeClr>
            </a:gs>
            <a:gs pos="100000">
              <a:schemeClr val="bg1">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27" name="Rectangle 126"/>
          <p:cNvSpPr/>
          <p:nvPr/>
        </p:nvSpPr>
        <p:spPr bwMode="auto">
          <a:xfrm>
            <a:off x="0" y="3733800"/>
            <a:ext cx="43891200" cy="29184600"/>
          </a:xfrm>
          <a:prstGeom prst="rect">
            <a:avLst/>
          </a:prstGeom>
          <a:gradFill>
            <a:gsLst>
              <a:gs pos="0">
                <a:srgbClr val="DDEBCF"/>
              </a:gs>
              <a:gs pos="50000">
                <a:srgbClr val="9CB86E"/>
              </a:gs>
              <a:gs pos="100000">
                <a:srgbClr val="156B13"/>
              </a:gs>
            </a:gsLst>
            <a:lin ang="5400000" scaled="0"/>
          </a:gradFill>
          <a:ln w="9525" cap="flat" cmpd="sng" algn="ctr">
            <a:solidFill>
              <a:schemeClr val="tx1"/>
            </a:solidFill>
            <a:prstDash val="solid"/>
            <a:round/>
            <a:headEnd type="none" w="med" len="med"/>
            <a:tailEnd type="none" w="med" len="med"/>
          </a:ln>
          <a:effectLst/>
        </p:spPr>
        <p:style>
          <a:lnRef idx="0">
            <a:scrgbClr r="0" g="0" b="0"/>
          </a:lnRef>
          <a:fillRef idx="1002">
            <a:schemeClr val="lt1"/>
          </a:fillRef>
          <a:effectRef idx="0">
            <a:scrgbClr r="0" g="0" b="0"/>
          </a:effectRef>
          <a:fontRef idx="major"/>
        </p:style>
        <p:txBody>
          <a:bodyPr vert="horz" wrap="square" lIns="91440" tIns="45720" rIns="91440" bIns="45720" numCol="1" rtlCol="0" anchor="t" anchorCtr="0" compatLnSpc="1">
            <a:prstTxWarp prst="textNoShape">
              <a:avLst/>
            </a:prstTxWarp>
          </a:bodyPr>
          <a:lstStyle/>
          <a:p>
            <a:pPr marL="0" marR="0" indent="0" algn="l" defTabSz="6731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130" name="Rectangle 129"/>
          <p:cNvSpPr/>
          <p:nvPr/>
        </p:nvSpPr>
        <p:spPr bwMode="auto">
          <a:xfrm>
            <a:off x="33147000" y="5410198"/>
            <a:ext cx="9829800" cy="258318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731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128" name="Rectangle 127"/>
          <p:cNvSpPr/>
          <p:nvPr/>
        </p:nvSpPr>
        <p:spPr bwMode="auto">
          <a:xfrm>
            <a:off x="914400" y="5410200"/>
            <a:ext cx="9753600" cy="2583180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731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059" name="Rectangle 5"/>
          <p:cNvSpPr>
            <a:spLocks noChangeArrowheads="1"/>
          </p:cNvSpPr>
          <p:nvPr/>
        </p:nvSpPr>
        <p:spPr bwMode="auto">
          <a:xfrm>
            <a:off x="1" y="43934"/>
            <a:ext cx="184731" cy="369332"/>
          </a:xfrm>
          <a:prstGeom prst="rect">
            <a:avLst/>
          </a:prstGeom>
          <a:noFill/>
          <a:ln w="9525">
            <a:noFill/>
            <a:miter lim="800000"/>
            <a:headEnd/>
            <a:tailEnd/>
          </a:ln>
        </p:spPr>
        <p:txBody>
          <a:bodyPr wrap="none" anchor="ctr">
            <a:spAutoFit/>
          </a:bodyPr>
          <a:lstStyle/>
          <a:p>
            <a:pPr eaLnBrk="0" hangingPunct="0"/>
            <a:endParaRPr lang="en-US"/>
          </a:p>
        </p:txBody>
      </p:sp>
      <p:sp>
        <p:nvSpPr>
          <p:cNvPr id="1060" name="Rectangle 7"/>
          <p:cNvSpPr>
            <a:spLocks noChangeArrowheads="1"/>
          </p:cNvSpPr>
          <p:nvPr/>
        </p:nvSpPr>
        <p:spPr bwMode="auto">
          <a:xfrm>
            <a:off x="1" y="-184666"/>
            <a:ext cx="184731" cy="369332"/>
          </a:xfrm>
          <a:prstGeom prst="rect">
            <a:avLst/>
          </a:prstGeom>
          <a:noFill/>
          <a:ln w="9525">
            <a:noFill/>
            <a:miter lim="800000"/>
            <a:headEnd/>
            <a:tailEnd/>
          </a:ln>
        </p:spPr>
        <p:txBody>
          <a:bodyPr wrap="none" anchor="ctr">
            <a:spAutoFit/>
          </a:bodyPr>
          <a:lstStyle/>
          <a:p>
            <a:pPr eaLnBrk="0" hangingPunct="0"/>
            <a:endParaRPr lang="en-US"/>
          </a:p>
        </p:txBody>
      </p:sp>
      <p:sp>
        <p:nvSpPr>
          <p:cNvPr id="1079" name="TextBox 88"/>
          <p:cNvSpPr txBox="1">
            <a:spLocks noChangeArrowheads="1"/>
          </p:cNvSpPr>
          <p:nvPr/>
        </p:nvSpPr>
        <p:spPr bwMode="auto">
          <a:xfrm>
            <a:off x="0" y="3363915"/>
            <a:ext cx="43891200" cy="369887"/>
          </a:xfrm>
          <a:prstGeom prst="rect">
            <a:avLst/>
          </a:prstGeom>
          <a:solidFill>
            <a:srgbClr val="006600"/>
          </a:solidFill>
          <a:ln w="12700">
            <a:solidFill>
              <a:schemeClr val="tx1"/>
            </a:solidFill>
            <a:miter lim="800000"/>
            <a:headEnd/>
            <a:tailEnd/>
          </a:ln>
        </p:spPr>
        <p:txBody>
          <a:bodyPr wrap="square">
            <a:spAutoFit/>
          </a:bodyPr>
          <a:lstStyle/>
          <a:p>
            <a:pPr eaLnBrk="0" hangingPunct="0"/>
            <a:endParaRPr lang="en-US"/>
          </a:p>
        </p:txBody>
      </p:sp>
      <p:grpSp>
        <p:nvGrpSpPr>
          <p:cNvPr id="112" name="Group 111"/>
          <p:cNvGrpSpPr/>
          <p:nvPr/>
        </p:nvGrpSpPr>
        <p:grpSpPr>
          <a:xfrm>
            <a:off x="914403" y="5410203"/>
            <a:ext cx="9829797" cy="13447701"/>
            <a:chOff x="914400" y="6096000"/>
            <a:chExt cx="9954269" cy="13447701"/>
          </a:xfrm>
        </p:grpSpPr>
        <p:sp>
          <p:nvSpPr>
            <p:cNvPr id="1047" name="Text Box 1088"/>
            <p:cNvSpPr txBox="1">
              <a:spLocks noChangeArrowheads="1"/>
            </p:cNvSpPr>
            <p:nvPr/>
          </p:nvSpPr>
          <p:spPr bwMode="auto">
            <a:xfrm>
              <a:off x="914400" y="6096000"/>
              <a:ext cx="9877104" cy="1027113"/>
            </a:xfrm>
            <a:prstGeom prst="rect">
              <a:avLst/>
            </a:prstGeom>
            <a:gradFill flip="none" rotWithShape="1">
              <a:gsLst>
                <a:gs pos="0">
                  <a:srgbClr val="92D050"/>
                </a:gs>
                <a:gs pos="64999">
                  <a:srgbClr val="F0EBD5"/>
                </a:gs>
                <a:gs pos="100000">
                  <a:srgbClr val="D1C39F"/>
                </a:gs>
              </a:gsLst>
              <a:lin ang="2700000" scaled="1"/>
              <a:tileRect/>
            </a:gradFill>
            <a:ln w="12700">
              <a:solidFill>
                <a:schemeClr val="tx1"/>
              </a:solidFill>
              <a:miter lim="800000"/>
              <a:headEnd/>
              <a:tailEnd/>
            </a:ln>
          </p:spPr>
          <p:txBody>
            <a:bodyPr wrap="square" lIns="264744" tIns="264744" rIns="264744" bIns="264744">
              <a:spAutoFit/>
            </a:bodyPr>
            <a:lstStyle/>
            <a:p>
              <a:pPr defTabSz="673100" eaLnBrk="0" hangingPunct="0">
                <a:spcBef>
                  <a:spcPct val="50000"/>
                </a:spcBef>
              </a:pPr>
              <a:endParaRPr lang="en-US" sz="3200" b="1">
                <a:solidFill>
                  <a:schemeClr val="bg1"/>
                </a:solidFill>
                <a:latin typeface="Arial" charset="0"/>
              </a:endParaRPr>
            </a:p>
          </p:txBody>
        </p:sp>
        <p:sp>
          <p:nvSpPr>
            <p:cNvPr id="93" name="Rectangle 92"/>
            <p:cNvSpPr/>
            <p:nvPr/>
          </p:nvSpPr>
          <p:spPr>
            <a:xfrm>
              <a:off x="4912836" y="6172200"/>
              <a:ext cx="2213106" cy="830997"/>
            </a:xfrm>
            <a:prstGeom prst="rect">
              <a:avLst/>
            </a:prstGeom>
            <a:noFill/>
          </p:spPr>
          <p:txBody>
            <a:bodyPr wrap="none">
              <a:spAutoFit/>
            </a:bodyPr>
            <a:lstStyle/>
            <a:p>
              <a:pPr algn="ctr" eaLnBrk="0" hangingPunct="0">
                <a:defRPr/>
              </a:pPr>
              <a:r>
                <a:rPr lang="en-US" sz="4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Purpose of S101</a:t>
              </a:r>
              <a:endPar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14" name="Text Box 1088"/>
            <p:cNvSpPr txBox="1">
              <a:spLocks noChangeArrowheads="1"/>
            </p:cNvSpPr>
            <p:nvPr/>
          </p:nvSpPr>
          <p:spPr bwMode="auto">
            <a:xfrm>
              <a:off x="914400" y="13487400"/>
              <a:ext cx="9877104" cy="1027113"/>
            </a:xfrm>
            <a:prstGeom prst="rect">
              <a:avLst/>
            </a:prstGeom>
            <a:gradFill flip="none" rotWithShape="1">
              <a:gsLst>
                <a:gs pos="0">
                  <a:srgbClr val="92D050"/>
                </a:gs>
                <a:gs pos="64999">
                  <a:srgbClr val="F0EBD5"/>
                </a:gs>
                <a:gs pos="100000">
                  <a:srgbClr val="D1C39F"/>
                </a:gs>
              </a:gsLst>
              <a:lin ang="2700000" scaled="1"/>
              <a:tileRect/>
            </a:gradFill>
            <a:ln w="12700">
              <a:solidFill>
                <a:schemeClr val="tx1"/>
              </a:solidFill>
              <a:miter lim="800000"/>
              <a:headEnd/>
              <a:tailEnd/>
            </a:ln>
          </p:spPr>
          <p:txBody>
            <a:bodyPr wrap="square" lIns="264744" tIns="264744" rIns="264744" bIns="264744">
              <a:spAutoFit/>
            </a:bodyPr>
            <a:lstStyle/>
            <a:p>
              <a:pPr defTabSz="673100" eaLnBrk="0" hangingPunct="0">
                <a:spcBef>
                  <a:spcPct val="50000"/>
                </a:spcBef>
              </a:pPr>
              <a:endParaRPr lang="en-US" sz="3200" b="1">
                <a:solidFill>
                  <a:schemeClr val="bg1"/>
                </a:solidFill>
                <a:latin typeface="Arial" charset="0"/>
              </a:endParaRPr>
            </a:p>
          </p:txBody>
        </p:sp>
        <p:sp>
          <p:nvSpPr>
            <p:cNvPr id="115" name="Rectangle 114"/>
            <p:cNvSpPr/>
            <p:nvPr/>
          </p:nvSpPr>
          <p:spPr>
            <a:xfrm>
              <a:off x="914400" y="13563600"/>
              <a:ext cx="9954269" cy="923330"/>
            </a:xfrm>
            <a:prstGeom prst="rect">
              <a:avLst/>
            </a:prstGeom>
            <a:noFill/>
          </p:spPr>
          <p:txBody>
            <a:bodyPr wrap="square">
              <a:spAutoFit/>
            </a:bodyPr>
            <a:lstStyle/>
            <a:p>
              <a:pPr algn="ctr" eaLnBrk="0" hangingPunct="0">
                <a:defRPr/>
              </a:pP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Courses Served at S101</a:t>
              </a:r>
              <a:endPar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31" name="Text Box 1088"/>
            <p:cNvSpPr txBox="1">
              <a:spLocks noChangeArrowheads="1"/>
            </p:cNvSpPr>
            <p:nvPr/>
          </p:nvSpPr>
          <p:spPr bwMode="auto">
            <a:xfrm>
              <a:off x="914400" y="18516600"/>
              <a:ext cx="9877104" cy="1027101"/>
            </a:xfrm>
            <a:prstGeom prst="rect">
              <a:avLst/>
            </a:prstGeom>
            <a:gradFill flip="none" rotWithShape="1">
              <a:gsLst>
                <a:gs pos="0">
                  <a:srgbClr val="92D050"/>
                </a:gs>
                <a:gs pos="64999">
                  <a:srgbClr val="F0EBD5"/>
                </a:gs>
                <a:gs pos="100000">
                  <a:srgbClr val="D1C39F"/>
                </a:gs>
              </a:gsLst>
              <a:lin ang="2700000" scaled="1"/>
              <a:tileRect/>
            </a:gradFill>
            <a:ln w="12700">
              <a:solidFill>
                <a:schemeClr val="tx1"/>
              </a:solidFill>
              <a:miter lim="800000"/>
              <a:headEnd/>
              <a:tailEnd/>
            </a:ln>
          </p:spPr>
          <p:txBody>
            <a:bodyPr wrap="square" lIns="264744" tIns="264744" rIns="264744" bIns="264744">
              <a:spAutoFit/>
            </a:bodyPr>
            <a:lstStyle/>
            <a:p>
              <a:pPr defTabSz="673100" eaLnBrk="0" hangingPunct="0">
                <a:spcBef>
                  <a:spcPct val="50000"/>
                </a:spcBef>
              </a:pPr>
              <a:endParaRPr lang="en-US" sz="3200" b="1" dirty="0">
                <a:solidFill>
                  <a:schemeClr val="bg1"/>
                </a:solidFill>
                <a:latin typeface="Arial" charset="0"/>
              </a:endParaRPr>
            </a:p>
          </p:txBody>
        </p:sp>
        <p:sp>
          <p:nvSpPr>
            <p:cNvPr id="132" name="Rectangle 131"/>
            <p:cNvSpPr/>
            <p:nvPr/>
          </p:nvSpPr>
          <p:spPr>
            <a:xfrm>
              <a:off x="990600" y="18516600"/>
              <a:ext cx="9753600" cy="923330"/>
            </a:xfrm>
            <a:prstGeom prst="rect">
              <a:avLst/>
            </a:prstGeom>
            <a:noFill/>
          </p:spPr>
          <p:txBody>
            <a:bodyPr wrap="square">
              <a:spAutoFit/>
            </a:bodyPr>
            <a:lstStyle/>
            <a:p>
              <a:pPr algn="ctr" eaLnBrk="0" hangingPunct="0">
                <a:defRPr/>
              </a:pP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Industry Partners</a:t>
              </a:r>
              <a:endPar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grpSp>
      <p:sp>
        <p:nvSpPr>
          <p:cNvPr id="101" name="Rectangle 100"/>
          <p:cNvSpPr/>
          <p:nvPr/>
        </p:nvSpPr>
        <p:spPr bwMode="auto">
          <a:xfrm>
            <a:off x="37795200" y="228600"/>
            <a:ext cx="5638800" cy="2895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731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09" name="TextBox 108"/>
          <p:cNvSpPr txBox="1"/>
          <p:nvPr/>
        </p:nvSpPr>
        <p:spPr>
          <a:xfrm>
            <a:off x="990600" y="6477003"/>
            <a:ext cx="9677400" cy="6340197"/>
          </a:xfrm>
          <a:prstGeom prst="rect">
            <a:avLst/>
          </a:prstGeom>
          <a:noFill/>
        </p:spPr>
        <p:txBody>
          <a:bodyPr wrap="square" rtlCol="0">
            <a:spAutoFit/>
          </a:bodyPr>
          <a:lstStyle/>
          <a:p>
            <a:pPr algn="just"/>
            <a:r>
              <a:rPr lang="en-US" sz="2800" dirty="0" smtClean="0">
                <a:latin typeface="Arial Narrow" pitchFamily="34" charset="0"/>
              </a:rPr>
              <a:t>The Power </a:t>
            </a:r>
            <a:r>
              <a:rPr lang="en-US" sz="2800" dirty="0" smtClean="0">
                <a:latin typeface="Arial Narrow" pitchFamily="34" charset="0"/>
              </a:rPr>
              <a:t>El</a:t>
            </a:r>
            <a:r>
              <a:rPr lang="en-US" sz="2800" dirty="0" smtClean="0">
                <a:latin typeface="Arial Narrow" pitchFamily="34" charset="0"/>
              </a:rPr>
              <a:t>ectronics and Renewable </a:t>
            </a:r>
            <a:r>
              <a:rPr lang="en-US" sz="2800" dirty="0" smtClean="0">
                <a:latin typeface="Arial Narrow" pitchFamily="34" charset="0"/>
              </a:rPr>
              <a:t>Energy </a:t>
            </a:r>
            <a:r>
              <a:rPr lang="en-US" sz="2800" dirty="0" smtClean="0">
                <a:latin typeface="Arial Narrow" pitchFamily="34" charset="0"/>
              </a:rPr>
              <a:t>Laboratory  at </a:t>
            </a:r>
            <a:r>
              <a:rPr lang="en-US" sz="2800" dirty="0" smtClean="0">
                <a:latin typeface="Arial Narrow" pitchFamily="34" charset="0"/>
              </a:rPr>
              <a:t>UPRM </a:t>
            </a:r>
            <a:r>
              <a:rPr lang="en-US" sz="2800" dirty="0" smtClean="0">
                <a:latin typeface="Arial Narrow" pitchFamily="34" charset="0"/>
              </a:rPr>
              <a:t>is the only undergraduate research &amp; educational laboratory focused on modeling, design, control, and implementation of power </a:t>
            </a:r>
            <a:r>
              <a:rPr lang="en-US" sz="2800" dirty="0" smtClean="0">
                <a:latin typeface="Arial Narrow" pitchFamily="34" charset="0"/>
              </a:rPr>
              <a:t>electronic interfaces for renewable energy applications.</a:t>
            </a:r>
            <a:r>
              <a:rPr lang="en-US" sz="2800" dirty="0" smtClean="0">
                <a:latin typeface="Arial Narrow" pitchFamily="34" charset="0"/>
              </a:rPr>
              <a:t> S101 serves several undergraduate and graduate courses related to power electronics. S101 has three phase and single phase sources, PV modules, fuel cells, electric drives, etc. Also, S101 offers the opportunity to undergraduate students to do research  on power electronics in partnership with several programs like NSF-ERC CPES, GM-PACE Program, IAP, NSF-REU, etc.</a:t>
            </a:r>
          </a:p>
          <a:p>
            <a:pPr algn="just"/>
            <a:endParaRPr lang="en-US" sz="1400" dirty="0" smtClean="0">
              <a:latin typeface="Arial Narrow" pitchFamily="34" charset="0"/>
            </a:endParaRPr>
          </a:p>
          <a:p>
            <a:pPr algn="just"/>
            <a:r>
              <a:rPr lang="en-US" sz="2800" dirty="0" smtClean="0">
                <a:latin typeface="Arial Narrow" pitchFamily="34" charset="0"/>
              </a:rPr>
              <a:t>Right now, Dr. Eduardo I. Ortiz-Rivera is in charge of S101. He is </a:t>
            </a:r>
            <a:r>
              <a:rPr lang="en-US" sz="2800" dirty="0" smtClean="0">
                <a:latin typeface="Arial Narrow" pitchFamily="34" charset="0"/>
              </a:rPr>
              <a:t>the only UPRM’s faculty member certified by NABCEP </a:t>
            </a:r>
            <a:r>
              <a:rPr lang="en-US" sz="2800" dirty="0" smtClean="0">
                <a:latin typeface="Arial Narrow" pitchFamily="34" charset="0"/>
              </a:rPr>
              <a:t>on </a:t>
            </a:r>
            <a:r>
              <a:rPr lang="en-US" sz="2800" dirty="0" smtClean="0">
                <a:latin typeface="Arial Narrow" pitchFamily="34" charset="0"/>
              </a:rPr>
              <a:t>photovoltaic systems, his Ph.D. is the modeling, control and analysis of photovoltaic </a:t>
            </a:r>
            <a:r>
              <a:rPr lang="en-US" sz="2800" dirty="0" smtClean="0">
                <a:latin typeface="Arial Narrow" pitchFamily="34" charset="0"/>
              </a:rPr>
              <a:t>p</a:t>
            </a:r>
            <a:r>
              <a:rPr lang="en-US" sz="2800" dirty="0" smtClean="0">
                <a:latin typeface="Arial Narrow" pitchFamily="34" charset="0"/>
              </a:rPr>
              <a:t>ower systems, with more than 30 publications in the areas of power electronics, renewable  energy, and engineering education.</a:t>
            </a:r>
            <a:endParaRPr lang="en-US" sz="2800" dirty="0">
              <a:latin typeface="Arial Narrow" pitchFamily="34" charset="0"/>
            </a:endParaRPr>
          </a:p>
        </p:txBody>
      </p:sp>
      <p:sp>
        <p:nvSpPr>
          <p:cNvPr id="133" name="Text Box 1088"/>
          <p:cNvSpPr txBox="1">
            <a:spLocks noChangeArrowheads="1"/>
          </p:cNvSpPr>
          <p:nvPr/>
        </p:nvSpPr>
        <p:spPr bwMode="auto">
          <a:xfrm>
            <a:off x="33147000" y="9753601"/>
            <a:ext cx="9829800" cy="1765765"/>
          </a:xfrm>
          <a:prstGeom prst="rect">
            <a:avLst/>
          </a:prstGeom>
          <a:gradFill flip="none" rotWithShape="1">
            <a:gsLst>
              <a:gs pos="0">
                <a:srgbClr val="92D050"/>
              </a:gs>
              <a:gs pos="64999">
                <a:srgbClr val="F0EBD5"/>
              </a:gs>
              <a:gs pos="100000">
                <a:srgbClr val="D1C39F"/>
              </a:gs>
            </a:gsLst>
            <a:lin ang="2700000" scaled="1"/>
            <a:tileRect/>
          </a:gradFill>
          <a:ln w="12700">
            <a:solidFill>
              <a:schemeClr val="tx1"/>
            </a:solidFill>
            <a:miter lim="800000"/>
            <a:headEnd/>
            <a:tailEnd/>
          </a:ln>
        </p:spPr>
        <p:txBody>
          <a:bodyPr wrap="square" lIns="264744" tIns="264744" rIns="264744" bIns="264744">
            <a:spAutoFit/>
          </a:bodyPr>
          <a:lstStyle/>
          <a:p>
            <a:pPr defTabSz="673100" eaLnBrk="0" hangingPunct="0">
              <a:spcBef>
                <a:spcPct val="50000"/>
              </a:spcBef>
            </a:pPr>
            <a:endParaRPr lang="en-US" sz="3200" b="1" dirty="0" smtClean="0">
              <a:solidFill>
                <a:schemeClr val="bg1"/>
              </a:solidFill>
              <a:latin typeface="Arial" charset="0"/>
            </a:endParaRPr>
          </a:p>
          <a:p>
            <a:pPr defTabSz="673100" eaLnBrk="0" hangingPunct="0">
              <a:spcBef>
                <a:spcPct val="50000"/>
              </a:spcBef>
            </a:pPr>
            <a:endParaRPr lang="en-US" sz="3200" b="1" dirty="0">
              <a:solidFill>
                <a:schemeClr val="bg1"/>
              </a:solidFill>
              <a:latin typeface="Arial" charset="0"/>
            </a:endParaRPr>
          </a:p>
        </p:txBody>
      </p:sp>
      <p:sp>
        <p:nvSpPr>
          <p:cNvPr id="139" name="Rectangle 138"/>
          <p:cNvSpPr/>
          <p:nvPr/>
        </p:nvSpPr>
        <p:spPr>
          <a:xfrm>
            <a:off x="33223199" y="9753598"/>
            <a:ext cx="9677401" cy="1754326"/>
          </a:xfrm>
          <a:prstGeom prst="rect">
            <a:avLst/>
          </a:prstGeom>
          <a:noFill/>
        </p:spPr>
        <p:txBody>
          <a:bodyPr wrap="square">
            <a:spAutoFit/>
          </a:bodyPr>
          <a:lstStyle/>
          <a:p>
            <a:pPr algn="ctr" eaLnBrk="0" hangingPunct="0">
              <a:defRPr/>
            </a:pP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Publications Produced at S101</a:t>
            </a:r>
          </a:p>
          <a:p>
            <a:pPr algn="ctr" eaLnBrk="0" hangingPunct="0">
              <a:defRPr/>
            </a:pP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(During the last 3 years )</a:t>
            </a:r>
            <a:endPar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40" name="TextBox 139"/>
          <p:cNvSpPr txBox="1"/>
          <p:nvPr/>
        </p:nvSpPr>
        <p:spPr>
          <a:xfrm>
            <a:off x="1219200" y="13868400"/>
            <a:ext cx="9372600" cy="3970318"/>
          </a:xfrm>
          <a:prstGeom prst="rect">
            <a:avLst/>
          </a:prstGeom>
          <a:noFill/>
        </p:spPr>
        <p:txBody>
          <a:bodyPr wrap="square" rtlCol="0">
            <a:spAutoFit/>
          </a:bodyPr>
          <a:lstStyle/>
          <a:p>
            <a:r>
              <a:rPr lang="en-US" sz="2800" dirty="0" smtClean="0"/>
              <a:t>INEL 4416 – Power Electronics</a:t>
            </a:r>
          </a:p>
          <a:p>
            <a:r>
              <a:rPr lang="en-US" sz="2800" dirty="0" smtClean="0"/>
              <a:t>INEL 4417 – Alternative Power Generation</a:t>
            </a:r>
          </a:p>
          <a:p>
            <a:r>
              <a:rPr lang="en-US" sz="2800" dirty="0" smtClean="0"/>
              <a:t>INEL 4998 – Undergraduate Research</a:t>
            </a:r>
          </a:p>
          <a:p>
            <a:r>
              <a:rPr lang="en-US" sz="2800" dirty="0" smtClean="0"/>
              <a:t>INEL 5195 – Design </a:t>
            </a:r>
            <a:r>
              <a:rPr lang="en-US" sz="2800" dirty="0" smtClean="0"/>
              <a:t>Project on Power Electronics</a:t>
            </a:r>
            <a:endParaRPr lang="en-US" sz="2800" dirty="0" smtClean="0"/>
          </a:p>
          <a:p>
            <a:r>
              <a:rPr lang="en-US" sz="2800" dirty="0" smtClean="0"/>
              <a:t>INEL 5417 – Power Electronics Applied to Renewable Energy</a:t>
            </a:r>
          </a:p>
          <a:p>
            <a:r>
              <a:rPr lang="en-US" sz="2800" dirty="0" smtClean="0"/>
              <a:t>INEL 5995 – Undergraduate Special Topics</a:t>
            </a:r>
          </a:p>
          <a:p>
            <a:r>
              <a:rPr lang="en-US" sz="2800" dirty="0" smtClean="0"/>
              <a:t>INEL 6000 – Nonlinear Systems</a:t>
            </a:r>
          </a:p>
          <a:p>
            <a:r>
              <a:rPr lang="en-US" sz="2800" dirty="0" smtClean="0"/>
              <a:t>INEL 6058 – High Frequency Power Converters.</a:t>
            </a:r>
          </a:p>
          <a:p>
            <a:r>
              <a:rPr lang="en-US" sz="2800" dirty="0" smtClean="0"/>
              <a:t>INEL 6085 – Advanced Power Electronics</a:t>
            </a:r>
            <a:r>
              <a:rPr lang="en-US" sz="2800" dirty="0" smtClean="0">
                <a:latin typeface="Arial Narrow" pitchFamily="34" charset="0"/>
              </a:rPr>
              <a:t>.</a:t>
            </a:r>
            <a:endParaRPr lang="en-US" sz="2800" dirty="0">
              <a:latin typeface="Arial Narrow" pitchFamily="34" charset="0"/>
            </a:endParaRPr>
          </a:p>
        </p:txBody>
      </p:sp>
      <p:sp>
        <p:nvSpPr>
          <p:cNvPr id="49" name="TextBox 48"/>
          <p:cNvSpPr txBox="1"/>
          <p:nvPr/>
        </p:nvSpPr>
        <p:spPr>
          <a:xfrm>
            <a:off x="33223200" y="11506200"/>
            <a:ext cx="9753600" cy="19759255"/>
          </a:xfrm>
          <a:prstGeom prst="rect">
            <a:avLst/>
          </a:prstGeom>
          <a:noFill/>
        </p:spPr>
        <p:txBody>
          <a:bodyPr wrap="square" rtlCol="0">
            <a:spAutoFit/>
          </a:bodyPr>
          <a:lstStyle/>
          <a:p>
            <a:pPr lvl="0"/>
            <a:r>
              <a:rPr lang="en-US" dirty="0" smtClean="0"/>
              <a:t>1. Ortiz-Rivera</a:t>
            </a:r>
            <a:r>
              <a:rPr lang="en-US" dirty="0" smtClean="0"/>
              <a:t>, Eduardo I.; </a:t>
            </a:r>
            <a:r>
              <a:rPr lang="en-US" dirty="0" err="1" smtClean="0"/>
              <a:t>Cosme</a:t>
            </a:r>
            <a:r>
              <a:rPr lang="en-US" dirty="0" smtClean="0"/>
              <a:t>, Antonio; Alvarez, Jaime; </a:t>
            </a:r>
            <a:r>
              <a:rPr lang="en-US" u="sng" dirty="0" smtClean="0"/>
              <a:t>“Compact Fluorescent Lamps, an Anticipatory Mind to Mercury”</a:t>
            </a:r>
            <a:r>
              <a:rPr lang="en-US" dirty="0" smtClean="0"/>
              <a:t> IEEE Potentials-Magazine March/April. 2010 Vol.29 No.2</a:t>
            </a:r>
          </a:p>
          <a:p>
            <a:pPr lvl="0"/>
            <a:r>
              <a:rPr lang="en-US" dirty="0" smtClean="0"/>
              <a:t>2. Jimenez-Brea</a:t>
            </a:r>
            <a:r>
              <a:rPr lang="en-US" dirty="0" smtClean="0"/>
              <a:t>, Emil A.; Ortiz-Rivera, Eduardo I.; "</a:t>
            </a:r>
            <a:r>
              <a:rPr lang="en-US" u="sng" dirty="0" smtClean="0"/>
              <a:t>Simple Photovoltaic Solar Cell Dynamic Sliding Mode Controlled Maximum Power Point Tracker for Battery Charging Applications</a:t>
            </a:r>
            <a:r>
              <a:rPr lang="en-US" dirty="0" smtClean="0"/>
              <a:t>" 23</a:t>
            </a:r>
            <a:r>
              <a:rPr lang="en-US" baseline="30000" dirty="0" smtClean="0"/>
              <a:t>rd</a:t>
            </a:r>
            <a:r>
              <a:rPr lang="en-US" dirty="0" smtClean="0"/>
              <a:t>  IEEE Applied Power Electronics </a:t>
            </a:r>
            <a:r>
              <a:rPr lang="en-US" dirty="0" smtClean="0"/>
              <a:t>Conf. </a:t>
            </a:r>
            <a:r>
              <a:rPr lang="en-US" dirty="0" smtClean="0"/>
              <a:t>and </a:t>
            </a:r>
            <a:r>
              <a:rPr lang="en-US" dirty="0" smtClean="0"/>
              <a:t>Expo, </a:t>
            </a:r>
            <a:r>
              <a:rPr lang="en-US" dirty="0" smtClean="0"/>
              <a:t>Palms Springs, CA, </a:t>
            </a:r>
            <a:r>
              <a:rPr lang="en-US" dirty="0" smtClean="0"/>
              <a:t>Feb. </a:t>
            </a:r>
            <a:r>
              <a:rPr lang="en-US" dirty="0" smtClean="0"/>
              <a:t>21-25, 2010 </a:t>
            </a:r>
          </a:p>
          <a:p>
            <a:pPr lvl="0"/>
            <a:r>
              <a:rPr lang="en-US" dirty="0" smtClean="0"/>
              <a:t>3. Ortiz-Rivera</a:t>
            </a:r>
            <a:r>
              <a:rPr lang="en-US" dirty="0" smtClean="0"/>
              <a:t>, Eduardo I.; </a:t>
            </a:r>
            <a:r>
              <a:rPr lang="en-US" u="sng" dirty="0" smtClean="0"/>
              <a:t>"A Mathematical Model for Online Electrical Characterization of Thermoelectric Generators Using the P-I Curves at Different Temperatures</a:t>
            </a:r>
            <a:r>
              <a:rPr lang="en-US" dirty="0" smtClean="0"/>
              <a:t>" 23</a:t>
            </a:r>
            <a:r>
              <a:rPr lang="en-US" baseline="30000" dirty="0" smtClean="0"/>
              <a:t>rd</a:t>
            </a:r>
            <a:r>
              <a:rPr lang="en-US" dirty="0" smtClean="0"/>
              <a:t>  IEEE Applied Power Electronics Conference and Exposition, Palms Springs, CA, February 21-25, 2010</a:t>
            </a:r>
          </a:p>
          <a:p>
            <a:pPr lvl="0"/>
            <a:r>
              <a:rPr lang="en-US" dirty="0" smtClean="0"/>
              <a:t>4. Jimenez-Brea</a:t>
            </a:r>
            <a:r>
              <a:rPr lang="en-US" dirty="0" smtClean="0"/>
              <a:t>, Emil A.; Ortiz-Rivera, Eduardo I.; “</a:t>
            </a:r>
            <a:r>
              <a:rPr lang="en-US" u="sng" dirty="0" smtClean="0"/>
              <a:t>A Maximum Power Point Tracker Implementation for Photovoltaic Cells Using Dynamic Optimal Voltage Tracking</a:t>
            </a:r>
            <a:r>
              <a:rPr lang="en-US" dirty="0" smtClean="0"/>
              <a:t>" 23</a:t>
            </a:r>
            <a:r>
              <a:rPr lang="en-US" baseline="30000" dirty="0" smtClean="0"/>
              <a:t>rd</a:t>
            </a:r>
            <a:r>
              <a:rPr lang="en-US" dirty="0" smtClean="0"/>
              <a:t>  IEEE Applied Power Electronics Conference and Exp., Palms Springs, CA, February 21-25, 2010</a:t>
            </a:r>
          </a:p>
          <a:p>
            <a:pPr lvl="0"/>
            <a:r>
              <a:rPr lang="en-US" dirty="0" smtClean="0"/>
              <a:t>5. Gonzalez</a:t>
            </a:r>
            <a:r>
              <a:rPr lang="en-US" dirty="0" smtClean="0"/>
              <a:t>, </a:t>
            </a:r>
            <a:r>
              <a:rPr lang="en-US" dirty="0" err="1" smtClean="0"/>
              <a:t>Jesús</a:t>
            </a:r>
            <a:r>
              <a:rPr lang="en-US" dirty="0" smtClean="0"/>
              <a:t>;  Ortiz-Rivera, Eduardo I.; "</a:t>
            </a:r>
            <a:r>
              <a:rPr lang="en-US" u="sng" dirty="0" smtClean="0"/>
              <a:t>Analyzing the Optimal Matching of DC Motors to Photovoltaic Modules via DC-DC Converters</a:t>
            </a:r>
            <a:r>
              <a:rPr lang="en-US" dirty="0" smtClean="0"/>
              <a:t>" 23</a:t>
            </a:r>
            <a:r>
              <a:rPr lang="en-US" baseline="30000" dirty="0" smtClean="0"/>
              <a:t>rd</a:t>
            </a:r>
            <a:r>
              <a:rPr lang="en-US" dirty="0" smtClean="0"/>
              <a:t>  IEEE Applied Power Electronics Conference and Exp., Palms Springs, CA, February 21-25, 2010</a:t>
            </a:r>
          </a:p>
          <a:p>
            <a:pPr lvl="0"/>
            <a:r>
              <a:rPr lang="en-US" dirty="0" smtClean="0"/>
              <a:t>6. Ortiz-Rivera</a:t>
            </a:r>
            <a:r>
              <a:rPr lang="en-US" dirty="0" smtClean="0"/>
              <a:t>, Eduardo I.; Salazar, Andres C.; Velez, José; “</a:t>
            </a:r>
            <a:r>
              <a:rPr lang="en-US" u="sng" dirty="0" smtClean="0"/>
              <a:t>An Enriched Undergraduate Research Experience based on the Simulation, Experiments, and Theory of Fuel Cells</a:t>
            </a:r>
            <a:r>
              <a:rPr lang="en-US" dirty="0" smtClean="0"/>
              <a:t>” 2009 Frontiers in Education Conference, San Antonio, TX , October 18-21, 2009 </a:t>
            </a:r>
          </a:p>
          <a:p>
            <a:pPr lvl="0"/>
            <a:r>
              <a:rPr lang="en-US" dirty="0" smtClean="0"/>
              <a:t>7. Ortiz-Rivera</a:t>
            </a:r>
            <a:r>
              <a:rPr lang="en-US" dirty="0" smtClean="0"/>
              <a:t>, Eduardo I.; Castro, Marcel; “</a:t>
            </a:r>
            <a:r>
              <a:rPr lang="en-US" u="sng" dirty="0" smtClean="0"/>
              <a:t>Integration of Hands on Laboratory Experience of Power Electronics and Renewable Energy Applications: Work in Progress</a:t>
            </a:r>
            <a:r>
              <a:rPr lang="en-US" dirty="0" smtClean="0"/>
              <a:t>” 2009 Frontiers in Education Conference, San Antonio, TX, October 18-21, 2009</a:t>
            </a:r>
          </a:p>
          <a:p>
            <a:pPr lvl="0"/>
            <a:r>
              <a:rPr lang="en-US" dirty="0" smtClean="0"/>
              <a:t>8. Ortiz-Rivera</a:t>
            </a:r>
            <a:r>
              <a:rPr lang="en-US" dirty="0" smtClean="0"/>
              <a:t>, Eduardo I.; Gonzalez, </a:t>
            </a:r>
            <a:r>
              <a:rPr lang="en-US" dirty="0" err="1" smtClean="0"/>
              <a:t>Jesús</a:t>
            </a:r>
            <a:r>
              <a:rPr lang="en-US" dirty="0" smtClean="0"/>
              <a:t>;  Salazar, Andres C.; “</a:t>
            </a:r>
            <a:r>
              <a:rPr lang="en-US" u="sng" dirty="0" smtClean="0"/>
              <a:t>Bringing Renewable Energy to the Electrical Engineering Undergraduate Education &amp; Research at UPRM</a:t>
            </a:r>
            <a:r>
              <a:rPr lang="en-US" dirty="0" smtClean="0"/>
              <a:t>” 2009 Frontiers in Education Conference, San Antonio, TX, October 18-21, 2009</a:t>
            </a:r>
          </a:p>
          <a:p>
            <a:pPr lvl="0"/>
            <a:r>
              <a:rPr lang="en-US" dirty="0" smtClean="0"/>
              <a:t>9. Ortiz-Rivera</a:t>
            </a:r>
            <a:r>
              <a:rPr lang="en-US" dirty="0" smtClean="0"/>
              <a:t>, Eduardo I.; Feliciano, Luisa; </a:t>
            </a:r>
            <a:r>
              <a:rPr lang="en-US" u="sng" dirty="0" smtClean="0"/>
              <a:t>“Performance Evaluation and Simulation of a Solar Thermal Power Plant”</a:t>
            </a:r>
            <a:r>
              <a:rPr lang="en-US" dirty="0" smtClean="0"/>
              <a:t> 2009 IEEE Energy Conversion Congress and Exposition (Former IEEE PESC Conference), San Jose, California, USA, </a:t>
            </a:r>
            <a:r>
              <a:rPr lang="en-US" dirty="0" smtClean="0"/>
              <a:t>Sept. </a:t>
            </a:r>
            <a:r>
              <a:rPr lang="en-US" dirty="0" smtClean="0"/>
              <a:t>20-24, 2009 (IEEE Student Award!)</a:t>
            </a:r>
          </a:p>
          <a:p>
            <a:pPr lvl="0"/>
            <a:r>
              <a:rPr lang="en-US" dirty="0" smtClean="0"/>
              <a:t>10. Diaz</a:t>
            </a:r>
            <a:r>
              <a:rPr lang="en-US" dirty="0" smtClean="0"/>
              <a:t>, Andrés J.; Ortiz-Rivera, Eduardo I.; </a:t>
            </a:r>
            <a:r>
              <a:rPr lang="en-US" dirty="0" err="1" smtClean="0"/>
              <a:t>Saltares</a:t>
            </a:r>
            <a:r>
              <a:rPr lang="en-US" dirty="0" smtClean="0"/>
              <a:t>, Roger; </a:t>
            </a:r>
            <a:r>
              <a:rPr lang="en-US" dirty="0" err="1" smtClean="0"/>
              <a:t>Rodríguez</a:t>
            </a:r>
            <a:r>
              <a:rPr lang="en-US" dirty="0" smtClean="0"/>
              <a:t>, Christian; </a:t>
            </a:r>
            <a:r>
              <a:rPr lang="en-US" dirty="0" err="1" smtClean="0"/>
              <a:t>Nuñez</a:t>
            </a:r>
            <a:r>
              <a:rPr lang="en-US" dirty="0" smtClean="0"/>
              <a:t>, Roberto; “</a:t>
            </a:r>
            <a:r>
              <a:rPr lang="en-US" u="sng" dirty="0" smtClean="0"/>
              <a:t>Three Phase Induction Motor Equivalent Circuit for Dynamic Simulation</a:t>
            </a:r>
            <a:r>
              <a:rPr lang="en-US" dirty="0" smtClean="0"/>
              <a:t>” IEEE International Machines and Drives Conference, Miami, FL, May 3-6, 2009 </a:t>
            </a:r>
          </a:p>
          <a:p>
            <a:pPr lvl="0"/>
            <a:r>
              <a:rPr lang="en-US" dirty="0" smtClean="0"/>
              <a:t>11. E</a:t>
            </a:r>
            <a:r>
              <a:rPr lang="en-US" dirty="0" smtClean="0"/>
              <a:t>. E. Jimenez-</a:t>
            </a:r>
            <a:r>
              <a:rPr lang="en-US" dirty="0" err="1" smtClean="0"/>
              <a:t>Toribio</a:t>
            </a:r>
            <a:r>
              <a:rPr lang="en-US" dirty="0" smtClean="0"/>
              <a:t>, A. A. </a:t>
            </a:r>
            <a:r>
              <a:rPr lang="en-US" dirty="0" err="1" smtClean="0"/>
              <a:t>Labour</a:t>
            </a:r>
            <a:r>
              <a:rPr lang="en-US" dirty="0" smtClean="0"/>
              <a:t>-Castro, F. Muniz-Rodriguez, H. R. Perez-Hernandez, and E. I. Ortiz-Rivera; “</a:t>
            </a:r>
            <a:r>
              <a:rPr lang="en-US" u="sng" dirty="0" err="1" smtClean="0"/>
              <a:t>Sensorless</a:t>
            </a:r>
            <a:r>
              <a:rPr lang="en-US" u="sng" dirty="0" smtClean="0"/>
              <a:t> Control of SEPIC and </a:t>
            </a:r>
            <a:r>
              <a:rPr lang="en-US" u="sng" dirty="0" err="1" smtClean="0"/>
              <a:t>Cuk</a:t>
            </a:r>
            <a:r>
              <a:rPr lang="en-US" u="sng" dirty="0" smtClean="0"/>
              <a:t> Converters for DC Motors using Solar Panels</a:t>
            </a:r>
            <a:r>
              <a:rPr lang="en-US" dirty="0" smtClean="0"/>
              <a:t>” IEEE International Machines and Drives Conference, May 3-6, 2009 </a:t>
            </a:r>
          </a:p>
          <a:p>
            <a:pPr lvl="0"/>
            <a:r>
              <a:rPr lang="en-US" dirty="0" smtClean="0"/>
              <a:t>12. Gonzalez-</a:t>
            </a:r>
            <a:r>
              <a:rPr lang="en-US" dirty="0" err="1" smtClean="0"/>
              <a:t>Llorente</a:t>
            </a:r>
            <a:r>
              <a:rPr lang="en-US" dirty="0" smtClean="0"/>
              <a:t>, </a:t>
            </a:r>
            <a:r>
              <a:rPr lang="en-US" dirty="0" err="1" smtClean="0"/>
              <a:t>Jesús</a:t>
            </a:r>
            <a:r>
              <a:rPr lang="en-US" dirty="0" smtClean="0"/>
              <a:t>; Ortiz-Rivera, Eduardo I.; Diaz, Andrés J.; “</a:t>
            </a:r>
            <a:r>
              <a:rPr lang="en-US" u="sng" dirty="0" smtClean="0"/>
              <a:t>A Maximum Power Point Tracker using Positive </a:t>
            </a:r>
            <a:r>
              <a:rPr lang="en-US" u="sng" dirty="0" err="1" smtClean="0"/>
              <a:t>Feedforward</a:t>
            </a:r>
            <a:r>
              <a:rPr lang="en-US" u="sng" dirty="0" smtClean="0"/>
              <a:t> Control based on the DC Motor Dynamics and PVM Mathematical Model”</a:t>
            </a:r>
            <a:r>
              <a:rPr lang="en-US" dirty="0" smtClean="0"/>
              <a:t> IEEE International Machines and Drives Conference, May 3-6, 2009 </a:t>
            </a:r>
          </a:p>
          <a:p>
            <a:pPr lvl="0"/>
            <a:r>
              <a:rPr lang="en-US" dirty="0" smtClean="0"/>
              <a:t>13. </a:t>
            </a:r>
            <a:r>
              <a:rPr lang="en-US" dirty="0" err="1" smtClean="0"/>
              <a:t>Balaguer</a:t>
            </a:r>
            <a:r>
              <a:rPr lang="en-US" dirty="0" smtClean="0"/>
              <a:t>, Irvin J.; Kim, Heung-</a:t>
            </a:r>
            <a:r>
              <a:rPr lang="en-US" dirty="0" err="1" smtClean="0"/>
              <a:t>Geun</a:t>
            </a:r>
            <a:r>
              <a:rPr lang="en-US" dirty="0" smtClean="0"/>
              <a:t>; </a:t>
            </a:r>
            <a:r>
              <a:rPr lang="en-US" dirty="0" err="1" smtClean="0"/>
              <a:t>Peng</a:t>
            </a:r>
            <a:r>
              <a:rPr lang="en-US" dirty="0" smtClean="0"/>
              <a:t>, Fang Z.; Ortiz, Eduardo I.; “</a:t>
            </a:r>
            <a:r>
              <a:rPr lang="en-US" u="sng" dirty="0" smtClean="0"/>
              <a:t>Survey of Photovoltaic Power Systems Islanding Detection Methods</a:t>
            </a:r>
            <a:r>
              <a:rPr lang="en-US" dirty="0" smtClean="0"/>
              <a:t>” 34th Annual Conference of the IEEE Industrial Electronics Society, November 10-13, 2008</a:t>
            </a:r>
          </a:p>
          <a:p>
            <a:pPr lvl="0"/>
            <a:r>
              <a:rPr lang="en-US" dirty="0" smtClean="0"/>
              <a:t>14. Ortiz-Rivera</a:t>
            </a:r>
            <a:r>
              <a:rPr lang="en-US" dirty="0" smtClean="0"/>
              <a:t>, Eduardo I.; Diaz, Andrés J.; “</a:t>
            </a:r>
            <a:r>
              <a:rPr lang="en-US" u="sng" dirty="0" smtClean="0"/>
              <a:t>An Approximation of a PVM Model using Integer Polynomials</a:t>
            </a:r>
            <a:r>
              <a:rPr lang="en-US" dirty="0" smtClean="0"/>
              <a:t>” 34th Annual Conf. of the IEEE </a:t>
            </a:r>
            <a:r>
              <a:rPr lang="en-US" dirty="0" smtClean="0"/>
              <a:t>Ind. </a:t>
            </a:r>
            <a:r>
              <a:rPr lang="en-US" dirty="0" smtClean="0"/>
              <a:t>Electronics </a:t>
            </a:r>
            <a:r>
              <a:rPr lang="en-US" dirty="0" smtClean="0"/>
              <a:t>Soc., Nov. </a:t>
            </a:r>
            <a:r>
              <a:rPr lang="en-US" dirty="0" smtClean="0"/>
              <a:t>10-13, 2008</a:t>
            </a:r>
          </a:p>
          <a:p>
            <a:pPr lvl="0"/>
            <a:r>
              <a:rPr lang="en-US" dirty="0" smtClean="0"/>
              <a:t>15. Jimenez-Brea</a:t>
            </a:r>
            <a:r>
              <a:rPr lang="en-US" dirty="0" smtClean="0"/>
              <a:t>, Emil A.; Ortiz-Rivera, Eduardo I.; “</a:t>
            </a:r>
            <a:r>
              <a:rPr lang="en-US" u="sng" dirty="0" smtClean="0"/>
              <a:t>A Dynamic Maximum Power Point Tracker using Sliding Mode Control for Photovoltaic Applications</a:t>
            </a:r>
            <a:r>
              <a:rPr lang="en-US" dirty="0" smtClean="0"/>
              <a:t>” 11th IEEE Control and Modeling for Power Electronics (COMPEL), Zurich, Switzerland, August 18-20, 2008</a:t>
            </a:r>
          </a:p>
          <a:p>
            <a:pPr lvl="0"/>
            <a:r>
              <a:rPr lang="en-US" dirty="0" smtClean="0"/>
              <a:t>16. Gil-Arias</a:t>
            </a:r>
            <a:r>
              <a:rPr lang="en-US" dirty="0" smtClean="0"/>
              <a:t>, Omar; Ortiz-Rivera, Eduardo I.; “</a:t>
            </a:r>
            <a:r>
              <a:rPr lang="en-US" u="sng" dirty="0" smtClean="0"/>
              <a:t>A General Purpose Tool for Simulating the Behavior of PV Solar Cells, Modules and Arrays</a:t>
            </a:r>
            <a:r>
              <a:rPr lang="en-US" dirty="0" smtClean="0"/>
              <a:t>” 11th IEEE Control and Modeling for Power Electronics (COMPEL), Zurich, Switzerland, August 18-20, 2008</a:t>
            </a:r>
          </a:p>
          <a:p>
            <a:pPr lvl="0"/>
            <a:r>
              <a:rPr lang="en-US" dirty="0" smtClean="0"/>
              <a:t>17. Ortiz-Rivera</a:t>
            </a:r>
            <a:r>
              <a:rPr lang="en-US" dirty="0" smtClean="0"/>
              <a:t>, Eduardo I.; Pan, Zach; Wang, Jin; “</a:t>
            </a:r>
            <a:r>
              <a:rPr lang="en-US" u="sng" dirty="0" smtClean="0"/>
              <a:t>A Mathematical Model to Describe the Electrical Characteristics for a Fuel Cell</a:t>
            </a:r>
            <a:r>
              <a:rPr lang="en-US" dirty="0" smtClean="0"/>
              <a:t>” IEEE 39th Power Electronics Specialists Conference, Rhodes, Greece, June 15-19 2008</a:t>
            </a:r>
          </a:p>
          <a:p>
            <a:pPr lvl="0"/>
            <a:r>
              <a:rPr lang="en-US" dirty="0" smtClean="0"/>
              <a:t>18. Jimenez-Brea</a:t>
            </a:r>
            <a:r>
              <a:rPr lang="en-US" dirty="0" smtClean="0"/>
              <a:t>, Emil A.; Ortiz-Rivera, Eduardo I.; “</a:t>
            </a:r>
            <a:r>
              <a:rPr lang="en-US" u="sng" dirty="0" smtClean="0"/>
              <a:t>Sliding Mode Control for PV Power Systems</a:t>
            </a:r>
            <a:r>
              <a:rPr lang="en-US" dirty="0" smtClean="0"/>
              <a:t>” Proceedings CPES General Meeting 2008, Blacksburg, Virginia, April 6-9, 2008</a:t>
            </a:r>
          </a:p>
          <a:p>
            <a:pPr lvl="0"/>
            <a:r>
              <a:rPr lang="en-US" dirty="0" smtClean="0"/>
              <a:t>19. Ortiz-Rivera</a:t>
            </a:r>
            <a:r>
              <a:rPr lang="en-US" dirty="0" smtClean="0"/>
              <a:t>, Eduardo I.; “</a:t>
            </a:r>
            <a:r>
              <a:rPr lang="en-US" u="sng" dirty="0" smtClean="0"/>
              <a:t>Maximum Power Point Tracking using the Optimal Duty Ratio for DC-DC Converters and Load Matching in Photovoltaic Applications</a:t>
            </a:r>
            <a:r>
              <a:rPr lang="en-US" dirty="0" smtClean="0"/>
              <a:t>” 22nd IEEE Applied Power Electronics Conference and Exposition, Austin, Texas, February 24-28, 2008</a:t>
            </a:r>
          </a:p>
          <a:p>
            <a:pPr lvl="0"/>
            <a:r>
              <a:rPr lang="en-US" dirty="0" smtClean="0"/>
              <a:t>20. Ortiz-Rivera</a:t>
            </a:r>
            <a:r>
              <a:rPr lang="en-US" dirty="0" smtClean="0"/>
              <a:t>, Eduardo I. “</a:t>
            </a:r>
            <a:r>
              <a:rPr lang="en-US" u="sng" dirty="0" smtClean="0"/>
              <a:t>Analytical Model for a Photovoltaic Module using the Electrical Characteristics provided by the Manufacturer Data Sheet</a:t>
            </a:r>
            <a:r>
              <a:rPr lang="en-US" dirty="0" smtClean="0"/>
              <a:t>” IEEE </a:t>
            </a:r>
            <a:r>
              <a:rPr lang="en-US" dirty="0" err="1" smtClean="0"/>
              <a:t>Trans.on</a:t>
            </a:r>
            <a:r>
              <a:rPr lang="en-US" dirty="0" smtClean="0"/>
              <a:t> </a:t>
            </a:r>
            <a:r>
              <a:rPr lang="en-US" dirty="0" smtClean="0"/>
              <a:t>Power Electronics. </a:t>
            </a:r>
          </a:p>
          <a:p>
            <a:pPr lvl="0"/>
            <a:r>
              <a:rPr lang="en-US" dirty="0" smtClean="0"/>
              <a:t>21. Ortiz-Rivera</a:t>
            </a:r>
            <a:r>
              <a:rPr lang="en-US" dirty="0" smtClean="0"/>
              <a:t>, Eduardo I.; Rodriguez, Luis; </a:t>
            </a:r>
            <a:r>
              <a:rPr lang="en-US" u="sng" dirty="0" smtClean="0"/>
              <a:t>“The Z-Source Converter as an Introduction to Power Electronics and Undergraduate Research”</a:t>
            </a:r>
            <a:r>
              <a:rPr lang="en-US" dirty="0" smtClean="0"/>
              <a:t> Proceedings 2007 Frontiers in Education Conference, Milwaukee, WI, October, 10-13, 2007</a:t>
            </a:r>
          </a:p>
          <a:p>
            <a:pPr lvl="0"/>
            <a:r>
              <a:rPr lang="en-US" dirty="0" smtClean="0"/>
              <a:t>22. Ortiz-Rivera</a:t>
            </a:r>
            <a:r>
              <a:rPr lang="en-US" dirty="0" smtClean="0"/>
              <a:t>, Eduardo I. “</a:t>
            </a:r>
            <a:r>
              <a:rPr lang="en-US" u="sng" dirty="0" smtClean="0"/>
              <a:t>A Novel Method to Estimate the Maximum Power for a Photovoltaic Inverter System.</a:t>
            </a:r>
            <a:r>
              <a:rPr lang="en-US" dirty="0" smtClean="0"/>
              <a:t>” IEEE Transactions on Power Electronics (Accepted)</a:t>
            </a:r>
          </a:p>
          <a:p>
            <a:pPr lvl="0"/>
            <a:r>
              <a:rPr lang="en-US" dirty="0" smtClean="0"/>
              <a:t>23. Ortiz-Rivera</a:t>
            </a:r>
            <a:r>
              <a:rPr lang="en-US" dirty="0" smtClean="0"/>
              <a:t>, Eduardo I.; Reyes-Hernandez, Angel L.;  </a:t>
            </a:r>
            <a:r>
              <a:rPr lang="en-US" dirty="0" err="1" smtClean="0"/>
              <a:t>Febo</a:t>
            </a:r>
            <a:r>
              <a:rPr lang="en-US" dirty="0" smtClean="0"/>
              <a:t>, Rey A.; </a:t>
            </a:r>
            <a:r>
              <a:rPr lang="en-US" u="sng" dirty="0" smtClean="0"/>
              <a:t>“Understanding the History of Fuel Cells”</a:t>
            </a:r>
            <a:r>
              <a:rPr lang="en-US" dirty="0" smtClean="0"/>
              <a:t> Proceedings 2007 IEEE Conference on the History of Electric Power, New Brunswick, New Jersey, August 3-5, 2007</a:t>
            </a:r>
          </a:p>
          <a:p>
            <a:pPr lvl="0"/>
            <a:r>
              <a:rPr lang="en-US" dirty="0" smtClean="0"/>
              <a:t>24. Ortiz-Rivera</a:t>
            </a:r>
            <a:r>
              <a:rPr lang="en-US" dirty="0" smtClean="0"/>
              <a:t>, Eduardo I.; </a:t>
            </a:r>
            <a:r>
              <a:rPr lang="en-US" u="sng" dirty="0" smtClean="0"/>
              <a:t>“A MPPT Method Based on the Approximation of a PVM Model using Fractional Polynomials”</a:t>
            </a:r>
            <a:r>
              <a:rPr lang="en-US" dirty="0" smtClean="0"/>
              <a:t> 38th IEEE Power </a:t>
            </a:r>
            <a:r>
              <a:rPr lang="en-US" dirty="0" smtClean="0"/>
              <a:t>Elect </a:t>
            </a:r>
            <a:r>
              <a:rPr lang="en-US" dirty="0" smtClean="0"/>
              <a:t>Spec. Conf., Orlando FL, June </a:t>
            </a:r>
            <a:r>
              <a:rPr lang="en-US" dirty="0" smtClean="0"/>
              <a:t>18 2007</a:t>
            </a:r>
            <a:r>
              <a:rPr lang="en-US" dirty="0" smtClean="0"/>
              <a:t>.</a:t>
            </a:r>
          </a:p>
          <a:p>
            <a:pPr lvl="0"/>
            <a:r>
              <a:rPr lang="en-US" dirty="0" smtClean="0"/>
              <a:t>25. Arias</a:t>
            </a:r>
            <a:r>
              <a:rPr lang="en-US" dirty="0" smtClean="0"/>
              <a:t>, Omar G.; Ortiz-Rivera, Eduardo I.; “</a:t>
            </a:r>
            <a:r>
              <a:rPr lang="en-US" u="sng" dirty="0" smtClean="0"/>
              <a:t>Emulation of the Behavior of a Photovoltaic Module in SABER</a:t>
            </a:r>
            <a:r>
              <a:rPr lang="en-US" dirty="0" smtClean="0"/>
              <a:t>” </a:t>
            </a:r>
            <a:r>
              <a:rPr lang="en-US" dirty="0" smtClean="0"/>
              <a:t>Proc. </a:t>
            </a:r>
            <a:r>
              <a:rPr lang="en-US" dirty="0" smtClean="0"/>
              <a:t>CPES General Meeting 2007, Blacksburg, Virginia, April 15, 2007</a:t>
            </a:r>
          </a:p>
          <a:p>
            <a:r>
              <a:rPr lang="en-US" dirty="0" smtClean="0"/>
              <a:t>26. Rodriguez</a:t>
            </a:r>
            <a:r>
              <a:rPr lang="en-US" dirty="0" smtClean="0"/>
              <a:t>, Luis; Lugo, Salvador; Ortiz-Rivera, Eduardo I.; “</a:t>
            </a:r>
            <a:r>
              <a:rPr lang="en-US" u="sng" dirty="0" smtClean="0"/>
              <a:t>Undergraduate Research: Introduction to Power Electronics Using The T-Filter and Z-Source Converter</a:t>
            </a:r>
            <a:r>
              <a:rPr lang="en-US" dirty="0" smtClean="0"/>
              <a:t>” Proceedings CPES General Meeting 2007, Blacksburg, Virginia, April 15, 2007</a:t>
            </a:r>
            <a:endParaRPr lang="en-US" dirty="0">
              <a:latin typeface="Arial Narrow" pitchFamily="34" charset="0"/>
            </a:endParaRPr>
          </a:p>
        </p:txBody>
      </p:sp>
      <p:sp>
        <p:nvSpPr>
          <p:cNvPr id="50" name="TextBox 49"/>
          <p:cNvSpPr txBox="1"/>
          <p:nvPr/>
        </p:nvSpPr>
        <p:spPr>
          <a:xfrm>
            <a:off x="4800600" y="3810000"/>
            <a:ext cx="34594800" cy="1077218"/>
          </a:xfrm>
          <a:prstGeom prst="rect">
            <a:avLst/>
          </a:prstGeom>
          <a:noFill/>
        </p:spPr>
        <p:txBody>
          <a:bodyPr wrap="square" rtlCol="0">
            <a:spAutoFit/>
          </a:bodyPr>
          <a:lstStyle/>
          <a:p>
            <a:pPr algn="ctr"/>
            <a:r>
              <a:rPr lang="en-US" sz="3200" b="1" dirty="0" smtClean="0">
                <a:latin typeface="Arial Narrow" pitchFamily="34" charset="0"/>
              </a:rPr>
              <a:t>Department </a:t>
            </a:r>
            <a:r>
              <a:rPr lang="en-US" sz="3200" b="1" dirty="0" smtClean="0">
                <a:latin typeface="Arial Narrow" pitchFamily="34" charset="0"/>
              </a:rPr>
              <a:t>of Electrical and Computer </a:t>
            </a:r>
            <a:r>
              <a:rPr lang="en-US" sz="3200" b="1" dirty="0" smtClean="0">
                <a:latin typeface="Arial Narrow" pitchFamily="34" charset="0"/>
              </a:rPr>
              <a:t>Engineering</a:t>
            </a:r>
            <a:endParaRPr lang="en-US" sz="3200" b="1" dirty="0" smtClean="0">
              <a:latin typeface="Arial Narrow" pitchFamily="34" charset="0"/>
            </a:endParaRPr>
          </a:p>
          <a:p>
            <a:pPr algn="ctr"/>
            <a:r>
              <a:rPr lang="en-US" sz="3200" b="1" dirty="0" smtClean="0">
                <a:latin typeface="Arial Narrow" pitchFamily="34" charset="0"/>
              </a:rPr>
              <a:t>University of Puerto Rico, Mayaguez 00681</a:t>
            </a:r>
            <a:endParaRPr lang="en-US" sz="3200" b="1" dirty="0">
              <a:latin typeface="Arial Narrow" pitchFamily="34" charset="0"/>
            </a:endParaRPr>
          </a:p>
        </p:txBody>
      </p:sp>
      <p:sp>
        <p:nvSpPr>
          <p:cNvPr id="90" name="Rectangle 89"/>
          <p:cNvSpPr/>
          <p:nvPr/>
        </p:nvSpPr>
        <p:spPr>
          <a:xfrm>
            <a:off x="4038600" y="381000"/>
            <a:ext cx="36423600" cy="2862322"/>
          </a:xfrm>
          <a:prstGeom prst="rect">
            <a:avLst/>
          </a:prstGeom>
          <a:noFill/>
        </p:spPr>
        <p:txBody>
          <a:bodyPr wrap="square">
            <a:spAutoFit/>
          </a:bodyPr>
          <a:lstStyle/>
          <a:p>
            <a:pPr algn="ctr"/>
            <a:r>
              <a:rPr lang="en-US" sz="6000" b="1" dirty="0" smtClean="0">
                <a:latin typeface="Arial Narrow" pitchFamily="34" charset="0"/>
              </a:rPr>
              <a:t>S101: Power Electronics &amp; Renewable Energy Laboratory</a:t>
            </a:r>
            <a:r>
              <a:rPr lang="en-US" sz="6000" i="1" dirty="0" smtClean="0"/>
              <a:t> </a:t>
            </a:r>
            <a:endParaRPr lang="en-US" sz="6000" i="1" dirty="0" smtClean="0"/>
          </a:p>
          <a:p>
            <a:pPr algn="ctr"/>
            <a:r>
              <a:rPr lang="en-US" sz="6000" i="1" dirty="0" smtClean="0"/>
              <a:t>M</a:t>
            </a:r>
            <a:r>
              <a:rPr lang="en-US" sz="6000" i="1" baseline="-25000" dirty="0" smtClean="0"/>
              <a:t>inds</a:t>
            </a:r>
            <a:r>
              <a:rPr lang="en-US" sz="6000" i="1" baseline="30000" dirty="0" smtClean="0"/>
              <a:t>2</a:t>
            </a:r>
            <a:r>
              <a:rPr lang="en-US" sz="6000" i="1" dirty="0" smtClean="0"/>
              <a:t>CREATE </a:t>
            </a:r>
            <a:r>
              <a:rPr lang="en-US" sz="6000" i="1" dirty="0" smtClean="0"/>
              <a:t>Undergraduate Research &amp; </a:t>
            </a:r>
            <a:r>
              <a:rPr lang="en-US" sz="6000" i="1" dirty="0" smtClean="0"/>
              <a:t>Education</a:t>
            </a:r>
          </a:p>
          <a:p>
            <a:pPr algn="ctr"/>
            <a:r>
              <a:rPr lang="en-US" sz="6000" i="1" dirty="0" smtClean="0"/>
              <a:t>Dr. Eduardo I. Ortiz-Rivera</a:t>
            </a:r>
            <a:endParaRPr lang="en-US" sz="6000" i="1" dirty="0" smtClean="0">
              <a:latin typeface="Comic Sans MS" pitchFamily="66" charset="0"/>
              <a:cs typeface="Times New Roman" pitchFamily="18" charset="0"/>
            </a:endParaRPr>
          </a:p>
        </p:txBody>
      </p:sp>
      <p:pic>
        <p:nvPicPr>
          <p:cNvPr id="51" name="Picture 15" descr="Final CPES logo_75dpi">
            <a:hlinkClick r:id="rId4"/>
          </p:cNvPr>
          <p:cNvPicPr>
            <a:picLocks noChangeAspect="1" noChangeArrowheads="1"/>
          </p:cNvPicPr>
          <p:nvPr/>
        </p:nvPicPr>
        <p:blipFill>
          <a:blip r:embed="rId5" cstate="print"/>
          <a:srcRect/>
          <a:stretch>
            <a:fillRect/>
          </a:stretch>
        </p:blipFill>
        <p:spPr bwMode="auto">
          <a:xfrm>
            <a:off x="32689800" y="0"/>
            <a:ext cx="5334000" cy="3254887"/>
          </a:xfrm>
          <a:prstGeom prst="rect">
            <a:avLst/>
          </a:prstGeom>
          <a:noFill/>
        </p:spPr>
      </p:pic>
      <p:pic>
        <p:nvPicPr>
          <p:cNvPr id="52" name="Picture 51"/>
          <p:cNvPicPr/>
          <p:nvPr/>
        </p:nvPicPr>
        <p:blipFill>
          <a:blip r:embed="rId6" cstate="print"/>
          <a:srcRect/>
          <a:stretch>
            <a:fillRect/>
          </a:stretch>
        </p:blipFill>
        <p:spPr bwMode="auto">
          <a:xfrm>
            <a:off x="5791200" y="19050000"/>
            <a:ext cx="2057400" cy="800100"/>
          </a:xfrm>
          <a:prstGeom prst="rect">
            <a:avLst/>
          </a:prstGeom>
          <a:noFill/>
          <a:ln w="9525">
            <a:noFill/>
            <a:miter lim="800000"/>
            <a:headEnd/>
            <a:tailEnd/>
          </a:ln>
        </p:spPr>
      </p:pic>
      <p:pic>
        <p:nvPicPr>
          <p:cNvPr id="54" name="ipf3fDUhwyHTtxKLM:" descr="http://t0.gstatic.com/images?q=tbn:3fDUhwyHTtxKLM:http://brotherpeacemaker.files.wordpress.com/2009/02/gm_logo.jpg">
            <a:hlinkClick r:id="rId7"/>
          </p:cNvPr>
          <p:cNvPicPr/>
          <p:nvPr/>
        </p:nvPicPr>
        <p:blipFill>
          <a:blip r:embed="rId8" cstate="print"/>
          <a:srcRect/>
          <a:stretch>
            <a:fillRect/>
          </a:stretch>
        </p:blipFill>
        <p:spPr bwMode="auto">
          <a:xfrm>
            <a:off x="4191000" y="20421600"/>
            <a:ext cx="870439" cy="838200"/>
          </a:xfrm>
          <a:prstGeom prst="rect">
            <a:avLst/>
          </a:prstGeom>
          <a:noFill/>
          <a:ln w="9525">
            <a:noFill/>
            <a:miter lim="800000"/>
            <a:headEnd/>
            <a:tailEnd/>
          </a:ln>
        </p:spPr>
      </p:pic>
      <p:pic>
        <p:nvPicPr>
          <p:cNvPr id="1026" name="Picture 2"/>
          <p:cNvPicPr>
            <a:picLocks noChangeAspect="1" noChangeArrowheads="1"/>
          </p:cNvPicPr>
          <p:nvPr/>
        </p:nvPicPr>
        <p:blipFill>
          <a:blip r:embed="rId9" cstate="print"/>
          <a:srcRect/>
          <a:stretch>
            <a:fillRect/>
          </a:stretch>
        </p:blipFill>
        <p:spPr bwMode="auto">
          <a:xfrm>
            <a:off x="990600" y="18897600"/>
            <a:ext cx="1345224" cy="1295400"/>
          </a:xfrm>
          <a:prstGeom prst="rect">
            <a:avLst/>
          </a:prstGeom>
          <a:noFill/>
          <a:ln w="9525">
            <a:noFill/>
            <a:miter lim="800000"/>
            <a:headEnd/>
            <a:tailEnd/>
          </a:ln>
        </p:spPr>
      </p:pic>
      <p:pic>
        <p:nvPicPr>
          <p:cNvPr id="1027" name="Picture 3"/>
          <p:cNvPicPr>
            <a:picLocks noChangeAspect="1" noChangeArrowheads="1"/>
          </p:cNvPicPr>
          <p:nvPr/>
        </p:nvPicPr>
        <p:blipFill>
          <a:blip r:embed="rId10" cstate="print"/>
          <a:srcRect/>
          <a:stretch>
            <a:fillRect/>
          </a:stretch>
        </p:blipFill>
        <p:spPr bwMode="auto">
          <a:xfrm>
            <a:off x="8153400" y="19126200"/>
            <a:ext cx="2057400" cy="685799"/>
          </a:xfrm>
          <a:prstGeom prst="rect">
            <a:avLst/>
          </a:prstGeom>
          <a:noFill/>
          <a:ln w="9525">
            <a:noFill/>
            <a:miter lim="800000"/>
            <a:headEnd/>
            <a:tailEnd/>
          </a:ln>
        </p:spPr>
      </p:pic>
      <p:pic>
        <p:nvPicPr>
          <p:cNvPr id="56" name="Picture 12"/>
          <p:cNvPicPr>
            <a:picLocks noChangeAspect="1" noChangeArrowheads="1"/>
          </p:cNvPicPr>
          <p:nvPr/>
        </p:nvPicPr>
        <p:blipFill>
          <a:blip r:embed="rId11" cstate="print"/>
          <a:srcRect/>
          <a:stretch>
            <a:fillRect/>
          </a:stretch>
        </p:blipFill>
        <p:spPr bwMode="auto">
          <a:xfrm>
            <a:off x="2438400" y="19126200"/>
            <a:ext cx="3312071" cy="920750"/>
          </a:xfrm>
          <a:prstGeom prst="rect">
            <a:avLst/>
          </a:prstGeom>
          <a:noFill/>
          <a:ln w="9525">
            <a:noFill/>
            <a:miter lim="800000"/>
            <a:headEnd/>
            <a:tailEnd/>
          </a:ln>
          <a:effectLst/>
        </p:spPr>
      </p:pic>
      <p:pic>
        <p:nvPicPr>
          <p:cNvPr id="57" name="Picture 13"/>
          <p:cNvPicPr>
            <a:picLocks noChangeAspect="1" noChangeArrowheads="1"/>
          </p:cNvPicPr>
          <p:nvPr/>
        </p:nvPicPr>
        <p:blipFill>
          <a:blip r:embed="rId12" cstate="print"/>
          <a:srcRect/>
          <a:stretch>
            <a:fillRect/>
          </a:stretch>
        </p:blipFill>
        <p:spPr bwMode="auto">
          <a:xfrm>
            <a:off x="5257800" y="20269200"/>
            <a:ext cx="1266092" cy="1167973"/>
          </a:xfrm>
          <a:prstGeom prst="rect">
            <a:avLst/>
          </a:prstGeom>
          <a:noFill/>
          <a:ln w="9525" cap="flat">
            <a:noFill/>
            <a:round/>
            <a:headEnd/>
            <a:tailEnd/>
          </a:ln>
        </p:spPr>
      </p:pic>
      <p:pic>
        <p:nvPicPr>
          <p:cNvPr id="58" name="Picture 3"/>
          <p:cNvPicPr>
            <a:picLocks noChangeAspect="1" noChangeArrowheads="1"/>
          </p:cNvPicPr>
          <p:nvPr/>
        </p:nvPicPr>
        <p:blipFill>
          <a:blip r:embed="rId13" cstate="print"/>
          <a:srcRect/>
          <a:stretch>
            <a:fillRect/>
          </a:stretch>
        </p:blipFill>
        <p:spPr bwMode="auto">
          <a:xfrm>
            <a:off x="6553200" y="19812000"/>
            <a:ext cx="3798277" cy="1703439"/>
          </a:xfrm>
          <a:prstGeom prst="rect">
            <a:avLst/>
          </a:prstGeom>
          <a:noFill/>
          <a:ln w="9525">
            <a:noFill/>
            <a:miter lim="800000"/>
            <a:headEnd/>
            <a:tailEnd/>
          </a:ln>
          <a:effectLst/>
        </p:spPr>
      </p:pic>
      <p:pic>
        <p:nvPicPr>
          <p:cNvPr id="53" name="ipfKPBCKfN7BKacBM:" descr="http://t2.gstatic.com/images?q=tbn:KPBCKfN7BKacBM:http://hirestandards.files.wordpress.com/2009/11/lockheedmartinlogo.jpg">
            <a:hlinkClick r:id="rId14"/>
          </p:cNvPr>
          <p:cNvPicPr/>
          <p:nvPr/>
        </p:nvPicPr>
        <p:blipFill>
          <a:blip r:embed="rId15" cstate="print"/>
          <a:srcRect/>
          <a:stretch>
            <a:fillRect/>
          </a:stretch>
        </p:blipFill>
        <p:spPr bwMode="auto">
          <a:xfrm>
            <a:off x="6858000" y="19964400"/>
            <a:ext cx="1899138" cy="457200"/>
          </a:xfrm>
          <a:prstGeom prst="rect">
            <a:avLst/>
          </a:prstGeom>
          <a:noFill/>
          <a:ln w="9525">
            <a:noFill/>
            <a:miter lim="800000"/>
            <a:headEnd/>
            <a:tailEnd/>
          </a:ln>
        </p:spPr>
      </p:pic>
      <p:pic>
        <p:nvPicPr>
          <p:cNvPr id="1028" name="Picture 4"/>
          <p:cNvPicPr>
            <a:picLocks noChangeAspect="1" noChangeArrowheads="1"/>
          </p:cNvPicPr>
          <p:nvPr/>
        </p:nvPicPr>
        <p:blipFill>
          <a:blip r:embed="rId16" cstate="print"/>
          <a:srcRect/>
          <a:stretch>
            <a:fillRect/>
          </a:stretch>
        </p:blipFill>
        <p:spPr bwMode="auto">
          <a:xfrm>
            <a:off x="990603" y="20345403"/>
            <a:ext cx="2304683" cy="1181511"/>
          </a:xfrm>
          <a:prstGeom prst="rect">
            <a:avLst/>
          </a:prstGeom>
          <a:noFill/>
          <a:ln w="9525">
            <a:noFill/>
            <a:miter lim="800000"/>
            <a:headEnd/>
            <a:tailEnd/>
          </a:ln>
        </p:spPr>
      </p:pic>
      <p:pic>
        <p:nvPicPr>
          <p:cNvPr id="1029" name="Picture 5"/>
          <p:cNvPicPr>
            <a:picLocks noChangeAspect="1" noChangeArrowheads="1"/>
          </p:cNvPicPr>
          <p:nvPr/>
        </p:nvPicPr>
        <p:blipFill>
          <a:blip r:embed="rId17" cstate="print"/>
          <a:srcRect/>
          <a:stretch>
            <a:fillRect/>
          </a:stretch>
        </p:blipFill>
        <p:spPr bwMode="auto">
          <a:xfrm>
            <a:off x="3124200" y="19888200"/>
            <a:ext cx="949569" cy="914400"/>
          </a:xfrm>
          <a:prstGeom prst="rect">
            <a:avLst/>
          </a:prstGeom>
          <a:noFill/>
          <a:ln w="9525">
            <a:noFill/>
            <a:miter lim="800000"/>
            <a:headEnd/>
            <a:tailEnd/>
          </a:ln>
        </p:spPr>
      </p:pic>
      <p:sp>
        <p:nvSpPr>
          <p:cNvPr id="61" name="Text Box 1088"/>
          <p:cNvSpPr txBox="1">
            <a:spLocks noChangeArrowheads="1"/>
          </p:cNvSpPr>
          <p:nvPr/>
        </p:nvSpPr>
        <p:spPr bwMode="auto">
          <a:xfrm>
            <a:off x="914400" y="21564603"/>
            <a:ext cx="9753600" cy="1027101"/>
          </a:xfrm>
          <a:prstGeom prst="rect">
            <a:avLst/>
          </a:prstGeom>
          <a:gradFill flip="none" rotWithShape="1">
            <a:gsLst>
              <a:gs pos="0">
                <a:srgbClr val="92D050"/>
              </a:gs>
              <a:gs pos="64999">
                <a:srgbClr val="F0EBD5"/>
              </a:gs>
              <a:gs pos="100000">
                <a:srgbClr val="D1C39F"/>
              </a:gs>
            </a:gsLst>
            <a:lin ang="2700000" scaled="1"/>
            <a:tileRect/>
          </a:gradFill>
          <a:ln w="12700">
            <a:solidFill>
              <a:schemeClr val="tx1"/>
            </a:solidFill>
            <a:miter lim="800000"/>
            <a:headEnd/>
            <a:tailEnd/>
          </a:ln>
        </p:spPr>
        <p:txBody>
          <a:bodyPr wrap="square" lIns="264744" tIns="264744" rIns="264744" bIns="264744">
            <a:spAutoFit/>
          </a:bodyPr>
          <a:lstStyle/>
          <a:p>
            <a:pPr defTabSz="673100" eaLnBrk="0" hangingPunct="0">
              <a:spcBef>
                <a:spcPct val="50000"/>
              </a:spcBef>
            </a:pPr>
            <a:endParaRPr lang="en-US" sz="3200" b="1" dirty="0">
              <a:solidFill>
                <a:schemeClr val="bg1"/>
              </a:solidFill>
              <a:latin typeface="Arial" charset="0"/>
            </a:endParaRPr>
          </a:p>
        </p:txBody>
      </p:sp>
      <p:sp>
        <p:nvSpPr>
          <p:cNvPr id="62" name="Rectangle 61"/>
          <p:cNvSpPr/>
          <p:nvPr/>
        </p:nvSpPr>
        <p:spPr>
          <a:xfrm>
            <a:off x="1066800" y="21640800"/>
            <a:ext cx="9601200" cy="923330"/>
          </a:xfrm>
          <a:prstGeom prst="rect">
            <a:avLst/>
          </a:prstGeom>
          <a:noFill/>
        </p:spPr>
        <p:txBody>
          <a:bodyPr wrap="square">
            <a:spAutoFit/>
          </a:bodyPr>
          <a:lstStyle/>
          <a:p>
            <a:pPr algn="ctr" eaLnBrk="0" hangingPunct="0">
              <a:defRPr/>
            </a:pP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Faculty Involved with S101</a:t>
            </a:r>
            <a:endPar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63" name="TextBox 62"/>
          <p:cNvSpPr txBox="1"/>
          <p:nvPr/>
        </p:nvSpPr>
        <p:spPr>
          <a:xfrm>
            <a:off x="1371600" y="22631403"/>
            <a:ext cx="9296400" cy="1384995"/>
          </a:xfrm>
          <a:prstGeom prst="rect">
            <a:avLst/>
          </a:prstGeom>
          <a:noFill/>
        </p:spPr>
        <p:txBody>
          <a:bodyPr wrap="square" rtlCol="0">
            <a:spAutoFit/>
          </a:bodyPr>
          <a:lstStyle/>
          <a:p>
            <a:r>
              <a:rPr lang="en-US" sz="2800" dirty="0" smtClean="0">
                <a:latin typeface="Arial Narrow" pitchFamily="34" charset="0"/>
              </a:rPr>
              <a:t>Dr. Eduardo I. Ortiz-Rivera                Dr. Marcel Castro-</a:t>
            </a:r>
            <a:r>
              <a:rPr lang="en-US" sz="2800" dirty="0" err="1" smtClean="0">
                <a:latin typeface="Arial Narrow" pitchFamily="34" charset="0"/>
              </a:rPr>
              <a:t>Sitiriche</a:t>
            </a:r>
            <a:endParaRPr lang="en-US" sz="2800" dirty="0" smtClean="0">
              <a:latin typeface="Arial Narrow" pitchFamily="34" charset="0"/>
            </a:endParaRPr>
          </a:p>
          <a:p>
            <a:r>
              <a:rPr lang="en-US" sz="2800" dirty="0" smtClean="0">
                <a:latin typeface="Arial Narrow" pitchFamily="34" charset="0"/>
              </a:rPr>
              <a:t>Dr. Andres J. Diaz-Castillo                 Dr. </a:t>
            </a:r>
            <a:r>
              <a:rPr lang="en-US" sz="2800" dirty="0" err="1" smtClean="0">
                <a:latin typeface="Arial Narrow" pitchFamily="34" charset="0"/>
              </a:rPr>
              <a:t>Krishnaswami</a:t>
            </a:r>
            <a:r>
              <a:rPr lang="en-US" sz="2800" dirty="0" smtClean="0">
                <a:latin typeface="Arial Narrow" pitchFamily="34" charset="0"/>
              </a:rPr>
              <a:t> </a:t>
            </a:r>
            <a:r>
              <a:rPr lang="en-US" sz="2800" dirty="0" err="1" smtClean="0">
                <a:latin typeface="Arial Narrow" pitchFamily="34" charset="0"/>
              </a:rPr>
              <a:t>Venkatesan</a:t>
            </a:r>
            <a:endParaRPr lang="en-US" sz="2800" dirty="0" smtClean="0">
              <a:latin typeface="Arial Narrow" pitchFamily="34" charset="0"/>
            </a:endParaRPr>
          </a:p>
          <a:p>
            <a:r>
              <a:rPr lang="en-US" sz="2800" dirty="0" smtClean="0">
                <a:latin typeface="Arial Narrow" pitchFamily="34" charset="0"/>
              </a:rPr>
              <a:t>Dr. Miguel Velez-Reyes                     Dr. Efrain </a:t>
            </a:r>
            <a:r>
              <a:rPr lang="en-US" sz="2800" dirty="0" err="1" smtClean="0">
                <a:latin typeface="Arial Narrow" pitchFamily="34" charset="0"/>
              </a:rPr>
              <a:t>O’neill</a:t>
            </a:r>
            <a:r>
              <a:rPr lang="en-US" sz="2800" dirty="0" smtClean="0">
                <a:latin typeface="Arial Narrow" pitchFamily="34" charset="0"/>
              </a:rPr>
              <a:t>-Carrillo</a:t>
            </a:r>
            <a:endParaRPr lang="en-US" sz="2800" dirty="0">
              <a:latin typeface="Arial Narrow" pitchFamily="34" charset="0"/>
            </a:endParaRPr>
          </a:p>
        </p:txBody>
      </p:sp>
      <p:sp>
        <p:nvSpPr>
          <p:cNvPr id="65" name="Text Box 1088"/>
          <p:cNvSpPr txBox="1">
            <a:spLocks noChangeArrowheads="1"/>
          </p:cNvSpPr>
          <p:nvPr/>
        </p:nvSpPr>
        <p:spPr bwMode="auto">
          <a:xfrm>
            <a:off x="914400" y="24003003"/>
            <a:ext cx="9753600" cy="1027101"/>
          </a:xfrm>
          <a:prstGeom prst="rect">
            <a:avLst/>
          </a:prstGeom>
          <a:gradFill flip="none" rotWithShape="1">
            <a:gsLst>
              <a:gs pos="0">
                <a:srgbClr val="92D050"/>
              </a:gs>
              <a:gs pos="64999">
                <a:srgbClr val="F0EBD5"/>
              </a:gs>
              <a:gs pos="100000">
                <a:srgbClr val="D1C39F"/>
              </a:gs>
            </a:gsLst>
            <a:lin ang="2700000" scaled="1"/>
            <a:tileRect/>
          </a:gradFill>
          <a:ln w="12700">
            <a:solidFill>
              <a:schemeClr val="tx1"/>
            </a:solidFill>
            <a:miter lim="800000"/>
            <a:headEnd/>
            <a:tailEnd/>
          </a:ln>
        </p:spPr>
        <p:txBody>
          <a:bodyPr wrap="square" lIns="264744" tIns="264744" rIns="264744" bIns="264744">
            <a:spAutoFit/>
          </a:bodyPr>
          <a:lstStyle/>
          <a:p>
            <a:pPr defTabSz="673100" eaLnBrk="0" hangingPunct="0">
              <a:spcBef>
                <a:spcPct val="50000"/>
              </a:spcBef>
            </a:pPr>
            <a:endParaRPr lang="en-US" sz="3200" b="1" dirty="0">
              <a:solidFill>
                <a:schemeClr val="bg1"/>
              </a:solidFill>
              <a:latin typeface="Arial" charset="0"/>
            </a:endParaRPr>
          </a:p>
        </p:txBody>
      </p:sp>
      <p:sp>
        <p:nvSpPr>
          <p:cNvPr id="64" name="Rectangle 63"/>
          <p:cNvSpPr/>
          <p:nvPr/>
        </p:nvSpPr>
        <p:spPr>
          <a:xfrm>
            <a:off x="1219200" y="24003000"/>
            <a:ext cx="9448800" cy="923330"/>
          </a:xfrm>
          <a:prstGeom prst="rect">
            <a:avLst/>
          </a:prstGeom>
          <a:noFill/>
        </p:spPr>
        <p:txBody>
          <a:bodyPr wrap="square">
            <a:spAutoFit/>
          </a:bodyPr>
          <a:lstStyle/>
          <a:p>
            <a:pPr algn="ctr" eaLnBrk="0" hangingPunct="0">
              <a:defRPr/>
            </a:pPr>
            <a:r>
              <a:rPr lang="en-US" sz="5400" b="1" i="1" dirty="0" smtClean="0">
                <a:solidFill>
                  <a:schemeClr val="accent3"/>
                </a:solidFill>
                <a:effectLst>
                  <a:outerShdw blurRad="38100" dist="38100" dir="2700000" algn="tl">
                    <a:srgbClr val="000000">
                      <a:alpha val="43137"/>
                    </a:srgbClr>
                  </a:outerShdw>
                </a:effectLst>
              </a:rPr>
              <a:t>M</a:t>
            </a:r>
            <a:r>
              <a:rPr lang="en-US" sz="5400" b="1" i="1" baseline="-25000" dirty="0" smtClean="0">
                <a:solidFill>
                  <a:schemeClr val="accent3"/>
                </a:solidFill>
                <a:effectLst>
                  <a:outerShdw blurRad="38100" dist="38100" dir="2700000" algn="tl">
                    <a:srgbClr val="000000">
                      <a:alpha val="43137"/>
                    </a:srgbClr>
                  </a:outerShdw>
                </a:effectLst>
              </a:rPr>
              <a:t>inds</a:t>
            </a:r>
            <a:r>
              <a:rPr lang="en-US" sz="5400" b="1" i="1" baseline="30000" dirty="0" smtClean="0">
                <a:solidFill>
                  <a:schemeClr val="accent3"/>
                </a:solidFill>
                <a:effectLst>
                  <a:outerShdw blurRad="38100" dist="38100" dir="2700000" algn="tl">
                    <a:srgbClr val="000000">
                      <a:alpha val="43137"/>
                    </a:srgbClr>
                  </a:outerShdw>
                </a:effectLst>
              </a:rPr>
              <a:t>2</a:t>
            </a:r>
            <a:r>
              <a:rPr lang="en-US" sz="5400" b="1" i="1" dirty="0" smtClean="0">
                <a:solidFill>
                  <a:schemeClr val="accent3"/>
                </a:solidFill>
                <a:effectLst>
                  <a:outerShdw blurRad="38100" dist="38100" dir="2700000" algn="tl">
                    <a:srgbClr val="000000">
                      <a:alpha val="43137"/>
                    </a:srgbClr>
                  </a:outerShdw>
                </a:effectLst>
              </a:rPr>
              <a:t>CREATE</a:t>
            </a:r>
            <a:r>
              <a:rPr lang="en-US" sz="5400" i="1" dirty="0" smtClean="0"/>
              <a:t> </a:t>
            </a:r>
            <a:r>
              <a:rPr lang="en-US" sz="54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R</a:t>
            </a:r>
            <a:r>
              <a:rPr lang="en-US" sz="54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esearch Team</a:t>
            </a:r>
            <a:endPar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66" name="TextBox 65"/>
          <p:cNvSpPr txBox="1"/>
          <p:nvPr/>
        </p:nvSpPr>
        <p:spPr>
          <a:xfrm>
            <a:off x="990600" y="25069800"/>
            <a:ext cx="9601200" cy="6555641"/>
          </a:xfrm>
          <a:prstGeom prst="rect">
            <a:avLst/>
          </a:prstGeom>
          <a:noFill/>
        </p:spPr>
        <p:txBody>
          <a:bodyPr wrap="square" rtlCol="0">
            <a:spAutoFit/>
          </a:bodyPr>
          <a:lstStyle/>
          <a:p>
            <a:pPr algn="just"/>
            <a:r>
              <a:rPr lang="en-US" sz="2000" dirty="0" smtClean="0"/>
              <a:t>The </a:t>
            </a:r>
            <a:r>
              <a:rPr lang="en-US" sz="2000" i="1" dirty="0" smtClean="0"/>
              <a:t>M</a:t>
            </a:r>
            <a:r>
              <a:rPr lang="en-US" sz="2000" i="1" baseline="-25000" dirty="0" smtClean="0"/>
              <a:t>inds</a:t>
            </a:r>
            <a:r>
              <a:rPr lang="en-US" sz="2000" i="1" baseline="30000" dirty="0" smtClean="0"/>
              <a:t>2</a:t>
            </a:r>
            <a:r>
              <a:rPr lang="en-US" sz="2000" i="1" dirty="0" smtClean="0"/>
              <a:t>CREATE Research Team </a:t>
            </a:r>
            <a:r>
              <a:rPr lang="en-US" sz="2000" dirty="0" smtClean="0"/>
              <a:t>is</a:t>
            </a:r>
            <a:r>
              <a:rPr lang="en-US" sz="2000" i="1" dirty="0" smtClean="0"/>
              <a:t> </a:t>
            </a:r>
            <a:r>
              <a:rPr lang="en-US" sz="2000" dirty="0" smtClean="0"/>
              <a:t>an elite undergraduate research group with graduate mentors interested in research topics related to the areas of power electronics, control systems, and renewable energy.  The </a:t>
            </a:r>
            <a:r>
              <a:rPr lang="en-US" sz="2000" i="1" dirty="0" smtClean="0"/>
              <a:t>M</a:t>
            </a:r>
            <a:r>
              <a:rPr lang="en-US" sz="2000" i="1" baseline="-25000" dirty="0" smtClean="0"/>
              <a:t>inds</a:t>
            </a:r>
            <a:r>
              <a:rPr lang="en-US" sz="2000" i="1" baseline="30000" dirty="0" smtClean="0"/>
              <a:t>2</a:t>
            </a:r>
            <a:r>
              <a:rPr lang="en-US" sz="2000" i="1" dirty="0" smtClean="0"/>
              <a:t>CREATE Research Team</a:t>
            </a:r>
            <a:r>
              <a:rPr lang="en-US" sz="2000" dirty="0" smtClean="0"/>
              <a:t> is lead by Dr.  Eduardo I. Ortiz-Rivera. Undergraduate students are invited to enter to the </a:t>
            </a:r>
            <a:r>
              <a:rPr lang="en-US" sz="2000" i="1" dirty="0" smtClean="0"/>
              <a:t>M</a:t>
            </a:r>
            <a:r>
              <a:rPr lang="en-US" sz="2000" i="1" baseline="-25000" dirty="0" smtClean="0"/>
              <a:t>inds</a:t>
            </a:r>
            <a:r>
              <a:rPr lang="en-US" sz="2000" i="1" baseline="30000" dirty="0" smtClean="0"/>
              <a:t>2</a:t>
            </a:r>
            <a:r>
              <a:rPr lang="en-US" sz="2000" i="1" dirty="0" smtClean="0"/>
              <a:t>CREATE Research Team </a:t>
            </a:r>
            <a:r>
              <a:rPr lang="en-US" sz="2000" dirty="0" smtClean="0"/>
              <a:t>based on their outstanding practical skills related to electrical construction, microprocessor programming, mathematical analysis, and motivation to pursue graduate studies at UPRM; their invitation to enter to the team are not necessarily related to their academic performance.  Before to give an invitation, the student is required a 30 minutes interview with Dr. Ortiz and then if the student fits the necessary standards an invitation is given (actually, the </a:t>
            </a:r>
            <a:r>
              <a:rPr lang="en-US" sz="2000" dirty="0" smtClean="0"/>
              <a:t>student’s </a:t>
            </a:r>
            <a:r>
              <a:rPr lang="en-US" sz="2000" dirty="0" smtClean="0"/>
              <a:t>GPA is never asked before, in, or after the interview).  Then at the beginning of the semester, junior students receive one project related to renewable energy and the mentorship of one graduate student and one senior student with at least one year working for </a:t>
            </a:r>
            <a:r>
              <a:rPr lang="en-US" sz="2000" i="1" dirty="0" smtClean="0"/>
              <a:t>M</a:t>
            </a:r>
            <a:r>
              <a:rPr lang="en-US" sz="2000" i="1" baseline="-25000" dirty="0" smtClean="0"/>
              <a:t>inds</a:t>
            </a:r>
            <a:r>
              <a:rPr lang="en-US" sz="2000" i="1" baseline="30000" dirty="0" smtClean="0"/>
              <a:t>2</a:t>
            </a:r>
            <a:r>
              <a:rPr lang="en-US" sz="2000" i="1" dirty="0" smtClean="0"/>
              <a:t>CREATE Research Team.  </a:t>
            </a:r>
            <a:r>
              <a:rPr lang="en-US" sz="2000" dirty="0" smtClean="0"/>
              <a:t>Dr. Ortiz meets with the members of </a:t>
            </a:r>
            <a:r>
              <a:rPr lang="en-US" sz="2000" i="1" dirty="0" smtClean="0"/>
              <a:t>M</a:t>
            </a:r>
            <a:r>
              <a:rPr lang="en-US" sz="2000" i="1" baseline="-25000" dirty="0" smtClean="0"/>
              <a:t>inds</a:t>
            </a:r>
            <a:r>
              <a:rPr lang="en-US" sz="2000" i="1" baseline="30000" dirty="0" smtClean="0"/>
              <a:t>2</a:t>
            </a:r>
            <a:r>
              <a:rPr lang="en-US" sz="2000" i="1" dirty="0" smtClean="0"/>
              <a:t>CREATE Research Team</a:t>
            </a:r>
            <a:r>
              <a:rPr lang="en-US" sz="2000" dirty="0" smtClean="0"/>
              <a:t> at least one during the </a:t>
            </a:r>
            <a:r>
              <a:rPr lang="en-US" sz="2000" dirty="0" smtClean="0"/>
              <a:t>week in S101. </a:t>
            </a:r>
            <a:r>
              <a:rPr lang="en-US" sz="2000" dirty="0" smtClean="0"/>
              <a:t>After one year, these undergraduate students are invited to take one graduate course in the areas of power electronics, control, or power systems; and it is expected that the new members will become mentors of the next students group. Usually, it is very common that undergraduate and graduate students that belong to </a:t>
            </a:r>
            <a:r>
              <a:rPr lang="en-US" sz="2000" i="1" dirty="0" smtClean="0"/>
              <a:t>M</a:t>
            </a:r>
            <a:r>
              <a:rPr lang="en-US" sz="2000" i="1" baseline="-25000" dirty="0" smtClean="0"/>
              <a:t>inds</a:t>
            </a:r>
            <a:r>
              <a:rPr lang="en-US" sz="2000" i="1" baseline="30000" dirty="0" smtClean="0"/>
              <a:t>2</a:t>
            </a:r>
            <a:r>
              <a:rPr lang="en-US" sz="2000" i="1" dirty="0" smtClean="0"/>
              <a:t>CREATE Research Team </a:t>
            </a:r>
            <a:r>
              <a:rPr lang="en-US" sz="2000" dirty="0" smtClean="0"/>
              <a:t>have more than one IEEE publication, a summer internship, advance courses, and a practical laboratory experience, training them to be successful in advance graduate </a:t>
            </a:r>
            <a:r>
              <a:rPr lang="en-US" sz="2000" dirty="0" smtClean="0"/>
              <a:t>studies and in the professional world.</a:t>
            </a:r>
            <a:endParaRPr lang="en-US" sz="2000" dirty="0" smtClean="0"/>
          </a:p>
          <a:p>
            <a:pPr algn="just"/>
            <a:endParaRPr lang="en-US" sz="2000" dirty="0">
              <a:latin typeface="Arial Narrow" pitchFamily="34" charset="0"/>
            </a:endParaRPr>
          </a:p>
        </p:txBody>
      </p:sp>
      <p:sp>
        <p:nvSpPr>
          <p:cNvPr id="67" name="Text Box 1088"/>
          <p:cNvSpPr txBox="1">
            <a:spLocks noChangeArrowheads="1"/>
          </p:cNvSpPr>
          <p:nvPr/>
        </p:nvSpPr>
        <p:spPr bwMode="auto">
          <a:xfrm>
            <a:off x="33147000" y="5410201"/>
            <a:ext cx="9829800" cy="1027113"/>
          </a:xfrm>
          <a:prstGeom prst="rect">
            <a:avLst/>
          </a:prstGeom>
          <a:gradFill flip="none" rotWithShape="1">
            <a:gsLst>
              <a:gs pos="0">
                <a:srgbClr val="92D050"/>
              </a:gs>
              <a:gs pos="64999">
                <a:srgbClr val="F0EBD5"/>
              </a:gs>
              <a:gs pos="100000">
                <a:srgbClr val="D1C39F"/>
              </a:gs>
            </a:gsLst>
            <a:lin ang="2700000" scaled="1"/>
            <a:tileRect/>
          </a:gradFill>
          <a:ln w="12700">
            <a:solidFill>
              <a:schemeClr val="tx1"/>
            </a:solidFill>
            <a:miter lim="800000"/>
            <a:headEnd/>
            <a:tailEnd/>
          </a:ln>
        </p:spPr>
        <p:txBody>
          <a:bodyPr wrap="square" lIns="264744" tIns="264744" rIns="264744" bIns="264744">
            <a:spAutoFit/>
          </a:bodyPr>
          <a:lstStyle/>
          <a:p>
            <a:pPr defTabSz="673100" eaLnBrk="0" hangingPunct="0">
              <a:spcBef>
                <a:spcPct val="50000"/>
              </a:spcBef>
            </a:pPr>
            <a:endParaRPr lang="en-US" sz="3200" b="1">
              <a:solidFill>
                <a:schemeClr val="bg1"/>
              </a:solidFill>
              <a:latin typeface="Arial" charset="0"/>
            </a:endParaRPr>
          </a:p>
        </p:txBody>
      </p:sp>
      <p:sp>
        <p:nvSpPr>
          <p:cNvPr id="68" name="Rectangle 67"/>
          <p:cNvSpPr/>
          <p:nvPr/>
        </p:nvSpPr>
        <p:spPr>
          <a:xfrm>
            <a:off x="33223200" y="5410198"/>
            <a:ext cx="9753600" cy="923330"/>
          </a:xfrm>
          <a:prstGeom prst="rect">
            <a:avLst/>
          </a:prstGeom>
          <a:noFill/>
        </p:spPr>
        <p:txBody>
          <a:bodyPr wrap="square">
            <a:spAutoFit/>
          </a:bodyPr>
          <a:lstStyle/>
          <a:p>
            <a:pPr algn="ctr" eaLnBrk="0" hangingPunct="0">
              <a:defRPr/>
            </a:pPr>
            <a:r>
              <a:rPr lang="en-US" sz="5400" b="1" dirty="0" smtClean="0">
                <a:solidFill>
                  <a:schemeClr val="accent3"/>
                </a:solidFill>
                <a:effectLst>
                  <a:outerShdw blurRad="38100" dist="38100" dir="2700000" algn="tl">
                    <a:srgbClr val="000000">
                      <a:alpha val="43137"/>
                    </a:srgbClr>
                  </a:outerShdw>
                </a:effectLst>
              </a:rPr>
              <a:t>A</a:t>
            </a:r>
            <a:r>
              <a:rPr lang="en-US" sz="5400" b="1" dirty="0" smtClean="0">
                <a:solidFill>
                  <a:schemeClr val="accent3"/>
                </a:solidFill>
                <a:effectLst>
                  <a:outerShdw blurRad="38100" dist="38100" dir="2700000" algn="tl">
                    <a:srgbClr val="000000">
                      <a:alpha val="43137"/>
                    </a:srgbClr>
                  </a:outerShdw>
                </a:effectLst>
              </a:rPr>
              <a:t>wards for works done at S101 </a:t>
            </a:r>
            <a:endPar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69" name="TextBox 68"/>
          <p:cNvSpPr txBox="1"/>
          <p:nvPr/>
        </p:nvSpPr>
        <p:spPr>
          <a:xfrm>
            <a:off x="33223200" y="6477001"/>
            <a:ext cx="9448800" cy="4401205"/>
          </a:xfrm>
          <a:prstGeom prst="rect">
            <a:avLst/>
          </a:prstGeom>
          <a:noFill/>
        </p:spPr>
        <p:txBody>
          <a:bodyPr wrap="square" rtlCol="0">
            <a:spAutoFit/>
          </a:bodyPr>
          <a:lstStyle/>
          <a:p>
            <a:r>
              <a:rPr lang="en-US" sz="2800" dirty="0" smtClean="0">
                <a:latin typeface="Arial Narrow" pitchFamily="34" charset="0"/>
              </a:rPr>
              <a:t>Luisa Feliciano –  IEEE IAS Myron </a:t>
            </a:r>
            <a:r>
              <a:rPr lang="en-US" sz="2800" dirty="0" err="1" smtClean="0">
                <a:latin typeface="Arial Narrow" pitchFamily="34" charset="0"/>
              </a:rPr>
              <a:t>Zucker</a:t>
            </a:r>
            <a:r>
              <a:rPr lang="en-US" sz="2800" dirty="0" smtClean="0">
                <a:latin typeface="Arial Narrow" pitchFamily="34" charset="0"/>
              </a:rPr>
              <a:t> Student Paper Award (2009)</a:t>
            </a:r>
          </a:p>
          <a:p>
            <a:r>
              <a:rPr lang="en-US" sz="2800" dirty="0" smtClean="0">
                <a:latin typeface="Arial Narrow" pitchFamily="34" charset="0"/>
              </a:rPr>
              <a:t>Andres Salazar – IEEE PMSA Student Travel Award (2009)</a:t>
            </a:r>
          </a:p>
          <a:p>
            <a:r>
              <a:rPr lang="en-US" sz="2800" dirty="0" smtClean="0">
                <a:latin typeface="Arial Narrow" pitchFamily="34" charset="0"/>
              </a:rPr>
              <a:t>Jesus Gonzalez – IEEE IES Electric Drives Travel Award (2009)</a:t>
            </a:r>
          </a:p>
          <a:p>
            <a:r>
              <a:rPr lang="en-US" sz="2800" dirty="0" smtClean="0">
                <a:latin typeface="Arial Narrow" pitchFamily="34" charset="0"/>
              </a:rPr>
              <a:t>Daniel </a:t>
            </a:r>
            <a:r>
              <a:rPr lang="en-US" sz="2800" dirty="0" err="1" smtClean="0">
                <a:latin typeface="Arial Narrow" pitchFamily="34" charset="0"/>
              </a:rPr>
              <a:t>Soltero</a:t>
            </a:r>
            <a:r>
              <a:rPr lang="en-US" sz="2800" dirty="0" smtClean="0">
                <a:latin typeface="Arial Narrow" pitchFamily="34" charset="0"/>
              </a:rPr>
              <a:t> – IEEE Best Paper Award (Int. Conf . Robotics)(2009)</a:t>
            </a:r>
          </a:p>
          <a:p>
            <a:r>
              <a:rPr lang="en-US" sz="2800" dirty="0" smtClean="0">
                <a:latin typeface="Arial Narrow" pitchFamily="34" charset="0"/>
              </a:rPr>
              <a:t>Omar Gil Arias – IEEE Emerald-COMPEL Student Award (2008)</a:t>
            </a:r>
          </a:p>
          <a:p>
            <a:r>
              <a:rPr lang="en-US" sz="2800" dirty="0" smtClean="0">
                <a:latin typeface="Arial Narrow" pitchFamily="34" charset="0"/>
              </a:rPr>
              <a:t>Miguel Rios – IAP First Place Undergraduate Research (2007, 2008)</a:t>
            </a:r>
          </a:p>
          <a:p>
            <a:r>
              <a:rPr lang="en-US" sz="2800" dirty="0" smtClean="0">
                <a:latin typeface="Arial Narrow" pitchFamily="34" charset="0"/>
              </a:rPr>
              <a:t>Jorge </a:t>
            </a:r>
            <a:r>
              <a:rPr lang="en-US" sz="2800" dirty="0" err="1" smtClean="0">
                <a:latin typeface="Arial Narrow" pitchFamily="34" charset="0"/>
              </a:rPr>
              <a:t>Cintron</a:t>
            </a:r>
            <a:r>
              <a:rPr lang="en-US" sz="2800" dirty="0" smtClean="0">
                <a:latin typeface="Arial Narrow" pitchFamily="34" charset="0"/>
              </a:rPr>
              <a:t> – NSF Fellowship and GEM Fellow (PhD. Studies MSU)</a:t>
            </a:r>
            <a:endParaRPr lang="en-US" sz="2800" dirty="0" smtClean="0">
              <a:latin typeface="Arial Narrow" pitchFamily="34" charset="0"/>
            </a:endParaRPr>
          </a:p>
          <a:p>
            <a:endParaRPr lang="en-US" sz="2800" dirty="0" smtClean="0">
              <a:latin typeface="Arial Narrow" pitchFamily="34" charset="0"/>
            </a:endParaRPr>
          </a:p>
          <a:p>
            <a:endParaRPr lang="en-US" sz="2800" dirty="0" smtClean="0">
              <a:latin typeface="Arial Narrow" pitchFamily="34" charset="0"/>
            </a:endParaRPr>
          </a:p>
          <a:p>
            <a:endParaRPr lang="en-US" sz="2800" dirty="0">
              <a:latin typeface="Arial Narrow" pitchFamily="34" charset="0"/>
            </a:endParaRPr>
          </a:p>
        </p:txBody>
      </p:sp>
      <p:sp>
        <p:nvSpPr>
          <p:cNvPr id="71" name="Rectangle 70"/>
          <p:cNvSpPr/>
          <p:nvPr/>
        </p:nvSpPr>
        <p:spPr bwMode="auto">
          <a:xfrm>
            <a:off x="11582400" y="5410200"/>
            <a:ext cx="9829800" cy="2583180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731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72" name="Rectangle 71"/>
          <p:cNvSpPr/>
          <p:nvPr/>
        </p:nvSpPr>
        <p:spPr bwMode="auto">
          <a:xfrm>
            <a:off x="22479000" y="5410200"/>
            <a:ext cx="9753600" cy="2583180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731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73" name="Rectangle 72"/>
          <p:cNvSpPr/>
          <p:nvPr/>
        </p:nvSpPr>
        <p:spPr bwMode="auto">
          <a:xfrm>
            <a:off x="457200" y="0"/>
            <a:ext cx="6096000" cy="3352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731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045" name="Rectangle 1081"/>
          <p:cNvSpPr>
            <a:spLocks noChangeArrowheads="1"/>
          </p:cNvSpPr>
          <p:nvPr/>
        </p:nvSpPr>
        <p:spPr bwMode="auto">
          <a:xfrm>
            <a:off x="0" y="0"/>
            <a:ext cx="43891200" cy="32918400"/>
          </a:xfrm>
          <a:prstGeom prst="rect">
            <a:avLst/>
          </a:prstGeom>
          <a:noFill/>
          <a:ln w="25400">
            <a:solidFill>
              <a:schemeClr val="tx1"/>
            </a:solidFill>
            <a:miter lim="800000"/>
            <a:headEnd/>
            <a:tailEnd/>
          </a:ln>
        </p:spPr>
        <p:txBody>
          <a:bodyPr wrap="none" anchor="ctr"/>
          <a:lstStyle/>
          <a:p>
            <a:pPr eaLnBrk="0" hangingPunct="0"/>
            <a:endParaRPr lang="es-PR"/>
          </a:p>
        </p:txBody>
      </p:sp>
      <p:pic>
        <p:nvPicPr>
          <p:cNvPr id="74" name="Picture 4" descr="uprm"/>
          <p:cNvPicPr>
            <a:picLocks noChangeAspect="1" noChangeArrowheads="1"/>
          </p:cNvPicPr>
          <p:nvPr/>
        </p:nvPicPr>
        <p:blipFill>
          <a:blip r:embed="rId18" cstate="print"/>
          <a:srcRect/>
          <a:stretch>
            <a:fillRect/>
          </a:stretch>
        </p:blipFill>
        <p:spPr bwMode="auto">
          <a:xfrm>
            <a:off x="1295400" y="304800"/>
            <a:ext cx="3141631" cy="2895600"/>
          </a:xfrm>
          <a:prstGeom prst="rect">
            <a:avLst/>
          </a:prstGeom>
          <a:noFill/>
        </p:spPr>
      </p:pic>
      <p:sp>
        <p:nvSpPr>
          <p:cNvPr id="82" name="Text Box 1088"/>
          <p:cNvSpPr txBox="1">
            <a:spLocks noChangeArrowheads="1"/>
          </p:cNvSpPr>
          <p:nvPr/>
        </p:nvSpPr>
        <p:spPr bwMode="auto">
          <a:xfrm>
            <a:off x="11582400" y="22783800"/>
            <a:ext cx="9829800" cy="1027113"/>
          </a:xfrm>
          <a:prstGeom prst="rect">
            <a:avLst/>
          </a:prstGeom>
          <a:gradFill flip="none" rotWithShape="1">
            <a:gsLst>
              <a:gs pos="0">
                <a:srgbClr val="92D050"/>
              </a:gs>
              <a:gs pos="64999">
                <a:srgbClr val="F0EBD5"/>
              </a:gs>
              <a:gs pos="100000">
                <a:srgbClr val="D1C39F"/>
              </a:gs>
            </a:gsLst>
            <a:lin ang="2700000" scaled="1"/>
            <a:tileRect/>
          </a:gradFill>
          <a:ln w="12700">
            <a:solidFill>
              <a:schemeClr val="tx1"/>
            </a:solidFill>
            <a:miter lim="800000"/>
            <a:headEnd/>
            <a:tailEnd/>
          </a:ln>
        </p:spPr>
        <p:txBody>
          <a:bodyPr wrap="square" lIns="264744" tIns="264744" rIns="264744" bIns="264744">
            <a:spAutoFit/>
          </a:bodyPr>
          <a:lstStyle/>
          <a:p>
            <a:pPr defTabSz="673100" eaLnBrk="0" hangingPunct="0">
              <a:spcBef>
                <a:spcPct val="50000"/>
              </a:spcBef>
            </a:pPr>
            <a:endParaRPr lang="en-US" sz="3200" b="1">
              <a:solidFill>
                <a:schemeClr val="bg1"/>
              </a:solidFill>
              <a:latin typeface="Arial" charset="0"/>
            </a:endParaRPr>
          </a:p>
        </p:txBody>
      </p:sp>
      <p:sp>
        <p:nvSpPr>
          <p:cNvPr id="83" name="Rectangle 82"/>
          <p:cNvSpPr/>
          <p:nvPr/>
        </p:nvSpPr>
        <p:spPr>
          <a:xfrm>
            <a:off x="12039600" y="22860000"/>
            <a:ext cx="8650125" cy="830997"/>
          </a:xfrm>
          <a:prstGeom prst="rect">
            <a:avLst/>
          </a:prstGeom>
          <a:noFill/>
        </p:spPr>
        <p:txBody>
          <a:bodyPr wrap="none">
            <a:spAutoFit/>
          </a:bodyPr>
          <a:lstStyle/>
          <a:p>
            <a:pPr algn="ctr" eaLnBrk="0" hangingPunct="0">
              <a:defRPr/>
            </a:pPr>
            <a:r>
              <a:rPr lang="en-US" sz="4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S101 as part of NSF-ERC CPES</a:t>
            </a:r>
            <a:endPar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84" name="TextBox 83"/>
          <p:cNvSpPr txBox="1"/>
          <p:nvPr/>
        </p:nvSpPr>
        <p:spPr>
          <a:xfrm>
            <a:off x="11658600" y="23850600"/>
            <a:ext cx="9677400" cy="2677656"/>
          </a:xfrm>
          <a:prstGeom prst="rect">
            <a:avLst/>
          </a:prstGeom>
          <a:noFill/>
        </p:spPr>
        <p:txBody>
          <a:bodyPr wrap="square" rtlCol="0">
            <a:spAutoFit/>
          </a:bodyPr>
          <a:lstStyle/>
          <a:p>
            <a:pPr algn="just"/>
            <a:r>
              <a:rPr lang="en-US" sz="2800" dirty="0" smtClean="0">
                <a:latin typeface="Arial Narrow" pitchFamily="34" charset="0"/>
              </a:rPr>
              <a:t>Established in August 1998, the Center of Power Electronics Systems (CPES) is one of the nation’s relatively few National Science Foundation engineering research centers. Its vision is to provide the nation with the capabilities to become a world leader in power electronics through a multi-partnership program</a:t>
            </a:r>
            <a:r>
              <a:rPr lang="en-US" sz="2800" dirty="0" smtClean="0">
                <a:latin typeface="Arial Narrow" pitchFamily="34" charset="0"/>
              </a:rPr>
              <a:t>.  Most of the undergraduate research works related to CPES and power electronics are done at S101.</a:t>
            </a:r>
          </a:p>
        </p:txBody>
      </p:sp>
      <p:sp>
        <p:nvSpPr>
          <p:cNvPr id="85" name="Text Box 1088"/>
          <p:cNvSpPr txBox="1">
            <a:spLocks noChangeArrowheads="1"/>
          </p:cNvSpPr>
          <p:nvPr/>
        </p:nvSpPr>
        <p:spPr bwMode="auto">
          <a:xfrm>
            <a:off x="11582400" y="26517600"/>
            <a:ext cx="9829800" cy="1027113"/>
          </a:xfrm>
          <a:prstGeom prst="rect">
            <a:avLst/>
          </a:prstGeom>
          <a:gradFill flip="none" rotWithShape="1">
            <a:gsLst>
              <a:gs pos="0">
                <a:srgbClr val="92D050"/>
              </a:gs>
              <a:gs pos="64999">
                <a:srgbClr val="F0EBD5"/>
              </a:gs>
              <a:gs pos="100000">
                <a:srgbClr val="D1C39F"/>
              </a:gs>
            </a:gsLst>
            <a:lin ang="2700000" scaled="1"/>
            <a:tileRect/>
          </a:gradFill>
          <a:ln w="12700">
            <a:solidFill>
              <a:schemeClr val="tx1"/>
            </a:solidFill>
            <a:miter lim="800000"/>
            <a:headEnd/>
            <a:tailEnd/>
          </a:ln>
        </p:spPr>
        <p:txBody>
          <a:bodyPr wrap="square" lIns="264744" tIns="264744" rIns="264744" bIns="264744">
            <a:spAutoFit/>
          </a:bodyPr>
          <a:lstStyle/>
          <a:p>
            <a:pPr defTabSz="673100" eaLnBrk="0" hangingPunct="0">
              <a:spcBef>
                <a:spcPct val="50000"/>
              </a:spcBef>
            </a:pPr>
            <a:endParaRPr lang="en-US" sz="3200" b="1">
              <a:solidFill>
                <a:schemeClr val="bg1"/>
              </a:solidFill>
              <a:latin typeface="Arial" charset="0"/>
            </a:endParaRPr>
          </a:p>
        </p:txBody>
      </p:sp>
      <p:sp>
        <p:nvSpPr>
          <p:cNvPr id="86" name="Rectangle 85"/>
          <p:cNvSpPr/>
          <p:nvPr/>
        </p:nvSpPr>
        <p:spPr>
          <a:xfrm>
            <a:off x="11658600" y="26593800"/>
            <a:ext cx="9649694" cy="830997"/>
          </a:xfrm>
          <a:prstGeom prst="rect">
            <a:avLst/>
          </a:prstGeom>
          <a:noFill/>
        </p:spPr>
        <p:txBody>
          <a:bodyPr wrap="none">
            <a:spAutoFit/>
          </a:bodyPr>
          <a:lstStyle/>
          <a:p>
            <a:pPr algn="ctr" eaLnBrk="0" hangingPunct="0">
              <a:defRPr/>
            </a:pPr>
            <a:r>
              <a:rPr lang="en-US" sz="4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S101 as part of GM-PACE Program</a:t>
            </a:r>
            <a:endPar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87" name="TextBox 86"/>
          <p:cNvSpPr txBox="1"/>
          <p:nvPr/>
        </p:nvSpPr>
        <p:spPr>
          <a:xfrm>
            <a:off x="11658600" y="27584400"/>
            <a:ext cx="9677400" cy="3539430"/>
          </a:xfrm>
          <a:prstGeom prst="rect">
            <a:avLst/>
          </a:prstGeom>
          <a:noFill/>
        </p:spPr>
        <p:txBody>
          <a:bodyPr wrap="square" rtlCol="0">
            <a:spAutoFit/>
          </a:bodyPr>
          <a:lstStyle/>
          <a:p>
            <a:pPr algn="just"/>
            <a:r>
              <a:rPr lang="en-US" sz="2800" dirty="0" smtClean="0">
                <a:latin typeface="Arial Narrow" pitchFamily="34" charset="0"/>
              </a:rPr>
              <a:t>Partners for the Advancement of Collaborative Engineering Education (PACE) links GM, Autodesk, EDS-an HP company, HP, Siemens PLM Software, Sun Microsystems, and their global operations, to support strategically selected academic institutions worldwide to develop the </a:t>
            </a:r>
            <a:r>
              <a:rPr lang="en-US" sz="2800" i="1" dirty="0" smtClean="0">
                <a:latin typeface="Arial Narrow" pitchFamily="34" charset="0"/>
              </a:rPr>
              <a:t>automotive product lifecycle management</a:t>
            </a:r>
            <a:r>
              <a:rPr lang="en-US" sz="2800" dirty="0" smtClean="0">
                <a:latin typeface="Arial Narrow" pitchFamily="34" charset="0"/>
              </a:rPr>
              <a:t> (PLM) team of the future</a:t>
            </a:r>
            <a:r>
              <a:rPr lang="en-US" sz="2800" dirty="0" smtClean="0">
                <a:latin typeface="Arial Narrow" pitchFamily="34" charset="0"/>
              </a:rPr>
              <a:t>. UPRM is part of the PACE program and most of the design and construction of dc/dc converters for vehicle applications are done at S101 by undergraduate students with the assistant of a graduate mentor.</a:t>
            </a:r>
            <a:endParaRPr lang="en-US" sz="2800" dirty="0">
              <a:latin typeface="Arial Narrow" pitchFamily="34" charset="0"/>
            </a:endParaRPr>
          </a:p>
        </p:txBody>
      </p:sp>
      <p:pic>
        <p:nvPicPr>
          <p:cNvPr id="88" name="Picture 2"/>
          <p:cNvPicPr>
            <a:picLocks noChangeAspect="1" noChangeArrowheads="1"/>
          </p:cNvPicPr>
          <p:nvPr/>
        </p:nvPicPr>
        <p:blipFill>
          <a:blip r:embed="rId19" cstate="print"/>
          <a:srcRect/>
          <a:stretch>
            <a:fillRect/>
          </a:stretch>
        </p:blipFill>
        <p:spPr bwMode="auto">
          <a:xfrm>
            <a:off x="39624000" y="381000"/>
            <a:ext cx="2819400" cy="2725891"/>
          </a:xfrm>
          <a:prstGeom prst="rect">
            <a:avLst/>
          </a:prstGeom>
          <a:noFill/>
          <a:ln w="9525">
            <a:noFill/>
            <a:miter lim="800000"/>
            <a:headEnd/>
            <a:tailEnd/>
          </a:ln>
        </p:spPr>
      </p:pic>
      <p:pic>
        <p:nvPicPr>
          <p:cNvPr id="1030" name="Picture 6"/>
          <p:cNvPicPr>
            <a:picLocks noChangeAspect="1" noChangeArrowheads="1"/>
          </p:cNvPicPr>
          <p:nvPr/>
        </p:nvPicPr>
        <p:blipFill>
          <a:blip r:embed="rId20" cstate="print"/>
          <a:srcRect/>
          <a:stretch>
            <a:fillRect/>
          </a:stretch>
        </p:blipFill>
        <p:spPr bwMode="auto">
          <a:xfrm>
            <a:off x="5867400" y="533400"/>
            <a:ext cx="7337548" cy="2568575"/>
          </a:xfrm>
          <a:prstGeom prst="rect">
            <a:avLst/>
          </a:prstGeom>
          <a:noFill/>
          <a:ln w="9525">
            <a:noFill/>
            <a:miter lim="800000"/>
            <a:headEnd/>
            <a:tailEnd/>
          </a:ln>
        </p:spPr>
      </p:pic>
      <p:pic>
        <p:nvPicPr>
          <p:cNvPr id="94" name="Picture 20" descr="DSCN7354"/>
          <p:cNvPicPr>
            <a:picLocks noChangeAspect="1" noChangeArrowheads="1"/>
          </p:cNvPicPr>
          <p:nvPr/>
        </p:nvPicPr>
        <p:blipFill>
          <a:blip r:embed="rId21" cstate="print"/>
          <a:srcRect/>
          <a:stretch>
            <a:fillRect/>
          </a:stretch>
        </p:blipFill>
        <p:spPr bwMode="auto">
          <a:xfrm>
            <a:off x="27432000" y="25603200"/>
            <a:ext cx="3124200" cy="2343150"/>
          </a:xfrm>
          <a:prstGeom prst="rect">
            <a:avLst/>
          </a:prstGeom>
          <a:noFill/>
        </p:spPr>
      </p:pic>
      <p:pic>
        <p:nvPicPr>
          <p:cNvPr id="95" name="Picture 22" descr="DSCN7336"/>
          <p:cNvPicPr>
            <a:picLocks noChangeAspect="1" noChangeArrowheads="1"/>
          </p:cNvPicPr>
          <p:nvPr/>
        </p:nvPicPr>
        <p:blipFill>
          <a:blip r:embed="rId22" cstate="print"/>
          <a:srcRect/>
          <a:stretch>
            <a:fillRect/>
          </a:stretch>
        </p:blipFill>
        <p:spPr bwMode="auto">
          <a:xfrm>
            <a:off x="24079200" y="25603200"/>
            <a:ext cx="3124200" cy="2343150"/>
          </a:xfrm>
          <a:prstGeom prst="rect">
            <a:avLst/>
          </a:prstGeom>
          <a:noFill/>
        </p:spPr>
      </p:pic>
      <p:pic>
        <p:nvPicPr>
          <p:cNvPr id="96" name="Picture 23" descr="DSCN7311"/>
          <p:cNvPicPr>
            <a:picLocks noChangeAspect="1" noChangeArrowheads="1"/>
          </p:cNvPicPr>
          <p:nvPr/>
        </p:nvPicPr>
        <p:blipFill>
          <a:blip r:embed="rId23" cstate="print"/>
          <a:srcRect/>
          <a:stretch>
            <a:fillRect/>
          </a:stretch>
        </p:blipFill>
        <p:spPr bwMode="auto">
          <a:xfrm>
            <a:off x="24079200" y="28194000"/>
            <a:ext cx="3124200" cy="2343150"/>
          </a:xfrm>
          <a:prstGeom prst="rect">
            <a:avLst/>
          </a:prstGeom>
          <a:noFill/>
        </p:spPr>
      </p:pic>
      <p:pic>
        <p:nvPicPr>
          <p:cNvPr id="97" name="Picture 24" descr="DSCN7349"/>
          <p:cNvPicPr>
            <a:picLocks noChangeAspect="1" noChangeArrowheads="1"/>
          </p:cNvPicPr>
          <p:nvPr/>
        </p:nvPicPr>
        <p:blipFill>
          <a:blip r:embed="rId24" cstate="print"/>
          <a:srcRect/>
          <a:stretch>
            <a:fillRect/>
          </a:stretch>
        </p:blipFill>
        <p:spPr bwMode="auto">
          <a:xfrm>
            <a:off x="27432000" y="28194000"/>
            <a:ext cx="3124200" cy="2343150"/>
          </a:xfrm>
          <a:prstGeom prst="rect">
            <a:avLst/>
          </a:prstGeom>
          <a:noFill/>
        </p:spPr>
      </p:pic>
      <p:sp>
        <p:nvSpPr>
          <p:cNvPr id="99" name="Text Box 1088"/>
          <p:cNvSpPr txBox="1">
            <a:spLocks noChangeArrowheads="1"/>
          </p:cNvSpPr>
          <p:nvPr/>
        </p:nvSpPr>
        <p:spPr bwMode="auto">
          <a:xfrm>
            <a:off x="22479000" y="24460200"/>
            <a:ext cx="9753600" cy="1027101"/>
          </a:xfrm>
          <a:prstGeom prst="rect">
            <a:avLst/>
          </a:prstGeom>
          <a:gradFill flip="none" rotWithShape="1">
            <a:gsLst>
              <a:gs pos="0">
                <a:srgbClr val="92D050"/>
              </a:gs>
              <a:gs pos="64999">
                <a:srgbClr val="F0EBD5"/>
              </a:gs>
              <a:gs pos="100000">
                <a:srgbClr val="D1C39F"/>
              </a:gs>
            </a:gsLst>
            <a:lin ang="2700000" scaled="1"/>
            <a:tileRect/>
          </a:gradFill>
          <a:ln w="12700">
            <a:solidFill>
              <a:schemeClr val="tx1"/>
            </a:solidFill>
            <a:miter lim="800000"/>
            <a:headEnd/>
            <a:tailEnd/>
          </a:ln>
        </p:spPr>
        <p:txBody>
          <a:bodyPr wrap="square" lIns="264744" tIns="264744" rIns="264744" bIns="264744">
            <a:spAutoFit/>
          </a:bodyPr>
          <a:lstStyle/>
          <a:p>
            <a:pPr defTabSz="673100" eaLnBrk="0" hangingPunct="0">
              <a:spcBef>
                <a:spcPct val="50000"/>
              </a:spcBef>
            </a:pPr>
            <a:endParaRPr lang="en-US" sz="3200" b="1" dirty="0">
              <a:solidFill>
                <a:schemeClr val="bg1"/>
              </a:solidFill>
              <a:latin typeface="Arial" charset="0"/>
            </a:endParaRPr>
          </a:p>
        </p:txBody>
      </p:sp>
      <p:sp>
        <p:nvSpPr>
          <p:cNvPr id="98" name="Rectangle 97"/>
          <p:cNvSpPr/>
          <p:nvPr/>
        </p:nvSpPr>
        <p:spPr>
          <a:xfrm>
            <a:off x="22631400" y="24460200"/>
            <a:ext cx="9448800" cy="923330"/>
          </a:xfrm>
          <a:prstGeom prst="rect">
            <a:avLst/>
          </a:prstGeom>
          <a:noFill/>
        </p:spPr>
        <p:txBody>
          <a:bodyPr wrap="square">
            <a:spAutoFit/>
          </a:bodyPr>
          <a:lstStyle/>
          <a:p>
            <a:pPr algn="ctr" eaLnBrk="0" hangingPunct="0">
              <a:defRPr/>
            </a:pPr>
            <a:r>
              <a:rPr lang="en-US" sz="5400" b="1" i="1" dirty="0" smtClean="0">
                <a:solidFill>
                  <a:schemeClr val="accent3"/>
                </a:solidFill>
                <a:effectLst>
                  <a:outerShdw blurRad="38100" dist="38100" dir="2700000" algn="tl">
                    <a:srgbClr val="000000">
                      <a:alpha val="43137"/>
                    </a:srgbClr>
                  </a:outerShdw>
                </a:effectLst>
              </a:rPr>
              <a:t>M</a:t>
            </a:r>
            <a:r>
              <a:rPr lang="en-US" sz="5400" b="1" i="1" baseline="-25000" dirty="0" smtClean="0">
                <a:solidFill>
                  <a:schemeClr val="accent3"/>
                </a:solidFill>
                <a:effectLst>
                  <a:outerShdw blurRad="38100" dist="38100" dir="2700000" algn="tl">
                    <a:srgbClr val="000000">
                      <a:alpha val="43137"/>
                    </a:srgbClr>
                  </a:outerShdw>
                </a:effectLst>
              </a:rPr>
              <a:t>inds</a:t>
            </a:r>
            <a:r>
              <a:rPr lang="en-US" sz="5400" b="1" i="1" baseline="30000" dirty="0" smtClean="0">
                <a:solidFill>
                  <a:schemeClr val="accent3"/>
                </a:solidFill>
                <a:effectLst>
                  <a:outerShdw blurRad="38100" dist="38100" dir="2700000" algn="tl">
                    <a:srgbClr val="000000">
                      <a:alpha val="43137"/>
                    </a:srgbClr>
                  </a:outerShdw>
                </a:effectLst>
              </a:rPr>
              <a:t>2</a:t>
            </a:r>
            <a:r>
              <a:rPr lang="en-US" sz="5400" b="1" i="1" dirty="0" smtClean="0">
                <a:solidFill>
                  <a:schemeClr val="accent3"/>
                </a:solidFill>
                <a:effectLst>
                  <a:outerShdw blurRad="38100" dist="38100" dir="2700000" algn="tl">
                    <a:srgbClr val="000000">
                      <a:alpha val="43137"/>
                    </a:srgbClr>
                  </a:outerShdw>
                </a:effectLst>
              </a:rPr>
              <a:t>CREATE in Action</a:t>
            </a:r>
            <a:endPar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02" name="Picture 4"/>
          <p:cNvPicPr>
            <a:picLocks noChangeAspect="1" noChangeArrowheads="1"/>
          </p:cNvPicPr>
          <p:nvPr/>
        </p:nvPicPr>
        <p:blipFill>
          <a:blip r:embed="rId25" cstate="print"/>
          <a:srcRect/>
          <a:stretch>
            <a:fillRect/>
          </a:stretch>
        </p:blipFill>
        <p:spPr bwMode="auto">
          <a:xfrm>
            <a:off x="12268200" y="12496800"/>
            <a:ext cx="2286000" cy="1595438"/>
          </a:xfrm>
          <a:prstGeom prst="rect">
            <a:avLst/>
          </a:prstGeom>
          <a:noFill/>
          <a:ln w="9525">
            <a:noFill/>
            <a:miter lim="800000"/>
            <a:headEnd/>
            <a:tailEnd/>
          </a:ln>
        </p:spPr>
      </p:pic>
      <p:pic>
        <p:nvPicPr>
          <p:cNvPr id="103" name="Picture 5"/>
          <p:cNvPicPr>
            <a:picLocks noChangeAspect="1" noChangeArrowheads="1"/>
          </p:cNvPicPr>
          <p:nvPr/>
        </p:nvPicPr>
        <p:blipFill>
          <a:blip r:embed="rId26" cstate="print"/>
          <a:srcRect/>
          <a:stretch>
            <a:fillRect/>
          </a:stretch>
        </p:blipFill>
        <p:spPr bwMode="auto">
          <a:xfrm>
            <a:off x="17907000" y="12420600"/>
            <a:ext cx="2628900" cy="1876425"/>
          </a:xfrm>
          <a:prstGeom prst="rect">
            <a:avLst/>
          </a:prstGeom>
          <a:noFill/>
          <a:ln w="9525">
            <a:noFill/>
            <a:miter lim="800000"/>
            <a:headEnd/>
            <a:tailEnd/>
          </a:ln>
        </p:spPr>
      </p:pic>
      <p:pic>
        <p:nvPicPr>
          <p:cNvPr id="104" name="Picture 6"/>
          <p:cNvPicPr>
            <a:picLocks noChangeAspect="1" noChangeArrowheads="1"/>
          </p:cNvPicPr>
          <p:nvPr/>
        </p:nvPicPr>
        <p:blipFill>
          <a:blip r:embed="rId27" cstate="print">
            <a:grayscl/>
          </a:blip>
          <a:srcRect/>
          <a:stretch>
            <a:fillRect/>
          </a:stretch>
        </p:blipFill>
        <p:spPr bwMode="auto">
          <a:xfrm>
            <a:off x="15468600" y="12420600"/>
            <a:ext cx="2400300" cy="1774825"/>
          </a:xfrm>
          <a:prstGeom prst="rect">
            <a:avLst/>
          </a:prstGeom>
          <a:noFill/>
          <a:ln w="9525">
            <a:noFill/>
            <a:miter lim="800000"/>
            <a:headEnd/>
            <a:tailEnd/>
          </a:ln>
        </p:spPr>
      </p:pic>
      <p:sp>
        <p:nvSpPr>
          <p:cNvPr id="106" name="Text Box 1088"/>
          <p:cNvSpPr txBox="1">
            <a:spLocks noChangeArrowheads="1"/>
          </p:cNvSpPr>
          <p:nvPr/>
        </p:nvSpPr>
        <p:spPr bwMode="auto">
          <a:xfrm>
            <a:off x="11582400" y="11277600"/>
            <a:ext cx="9829800" cy="1027113"/>
          </a:xfrm>
          <a:prstGeom prst="rect">
            <a:avLst/>
          </a:prstGeom>
          <a:gradFill flip="none" rotWithShape="1">
            <a:gsLst>
              <a:gs pos="0">
                <a:srgbClr val="92D050"/>
              </a:gs>
              <a:gs pos="64999">
                <a:srgbClr val="F0EBD5"/>
              </a:gs>
              <a:gs pos="100000">
                <a:srgbClr val="D1C39F"/>
              </a:gs>
            </a:gsLst>
            <a:lin ang="2700000" scaled="1"/>
            <a:tileRect/>
          </a:gradFill>
          <a:ln w="12700">
            <a:solidFill>
              <a:schemeClr val="tx1"/>
            </a:solidFill>
            <a:miter lim="800000"/>
            <a:headEnd/>
            <a:tailEnd/>
          </a:ln>
        </p:spPr>
        <p:txBody>
          <a:bodyPr wrap="square" lIns="264744" tIns="264744" rIns="264744" bIns="264744">
            <a:spAutoFit/>
          </a:bodyPr>
          <a:lstStyle/>
          <a:p>
            <a:pPr defTabSz="673100" eaLnBrk="0" hangingPunct="0">
              <a:spcBef>
                <a:spcPct val="50000"/>
              </a:spcBef>
            </a:pPr>
            <a:endParaRPr lang="en-US" sz="3200" b="1">
              <a:solidFill>
                <a:schemeClr val="bg1"/>
              </a:solidFill>
              <a:latin typeface="Arial" charset="0"/>
            </a:endParaRPr>
          </a:p>
        </p:txBody>
      </p:sp>
      <p:sp>
        <p:nvSpPr>
          <p:cNvPr id="105" name="Rectangle 104"/>
          <p:cNvSpPr/>
          <p:nvPr/>
        </p:nvSpPr>
        <p:spPr>
          <a:xfrm>
            <a:off x="11582400" y="11277600"/>
            <a:ext cx="9753600" cy="923330"/>
          </a:xfrm>
          <a:prstGeom prst="rect">
            <a:avLst/>
          </a:prstGeom>
          <a:noFill/>
        </p:spPr>
        <p:txBody>
          <a:bodyPr wrap="square">
            <a:spAutoFit/>
          </a:bodyPr>
          <a:lstStyle/>
          <a:p>
            <a:pPr algn="ctr" eaLnBrk="0" hangingPunct="0">
              <a:defRPr/>
            </a:pPr>
            <a:r>
              <a:rPr lang="en-US" sz="5400" b="1" dirty="0" smtClean="0">
                <a:solidFill>
                  <a:schemeClr val="accent3"/>
                </a:solidFill>
                <a:effectLst>
                  <a:outerShdw blurRad="38100" dist="38100" dir="2700000" algn="tl">
                    <a:srgbClr val="000000">
                      <a:alpha val="43137"/>
                    </a:srgbClr>
                  </a:outerShdw>
                </a:effectLst>
              </a:rPr>
              <a:t>Thermoelectric Generators</a:t>
            </a:r>
            <a:endPar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07" name="TextBox 106"/>
          <p:cNvSpPr txBox="1"/>
          <p:nvPr/>
        </p:nvSpPr>
        <p:spPr>
          <a:xfrm>
            <a:off x="22707600" y="30708600"/>
            <a:ext cx="9372600" cy="523220"/>
          </a:xfrm>
          <a:prstGeom prst="rect">
            <a:avLst/>
          </a:prstGeom>
          <a:noFill/>
        </p:spPr>
        <p:txBody>
          <a:bodyPr wrap="square" rtlCol="0">
            <a:spAutoFit/>
          </a:bodyPr>
          <a:lstStyle/>
          <a:p>
            <a:r>
              <a:rPr lang="en-US" sz="2800" dirty="0" smtClean="0">
                <a:latin typeface="Arial Narrow" pitchFamily="34" charset="0"/>
              </a:rPr>
              <a:t>Student orientation using the </a:t>
            </a:r>
            <a:r>
              <a:rPr lang="en-US" sz="2800" dirty="0" smtClean="0">
                <a:latin typeface="Arial Narrow" pitchFamily="34" charset="0"/>
              </a:rPr>
              <a:t>d</a:t>
            </a:r>
            <a:r>
              <a:rPr lang="en-US" sz="2800" dirty="0" smtClean="0">
                <a:latin typeface="Arial Narrow" pitchFamily="34" charset="0"/>
              </a:rPr>
              <a:t>emos developed at S101 by our group.</a:t>
            </a:r>
            <a:endParaRPr lang="en-US" sz="2800" dirty="0">
              <a:latin typeface="Arial Narrow" pitchFamily="34" charset="0"/>
            </a:endParaRPr>
          </a:p>
        </p:txBody>
      </p:sp>
      <p:sp>
        <p:nvSpPr>
          <p:cNvPr id="110" name="Rectangle 11"/>
          <p:cNvSpPr>
            <a:spLocks noChangeArrowheads="1"/>
          </p:cNvSpPr>
          <p:nvPr/>
        </p:nvSpPr>
        <p:spPr bwMode="auto">
          <a:xfrm>
            <a:off x="11963400" y="14173200"/>
            <a:ext cx="5184775" cy="369332"/>
          </a:xfrm>
          <a:prstGeom prst="rect">
            <a:avLst/>
          </a:prstGeom>
          <a:noFill/>
          <a:ln w="9525">
            <a:noFill/>
            <a:miter lim="800000"/>
            <a:headEnd/>
            <a:tailEnd/>
          </a:ln>
          <a:effectLst/>
        </p:spPr>
        <p:txBody>
          <a:bodyPr anchor="ctr">
            <a:spAutoFit/>
          </a:bodyPr>
          <a:lstStyle/>
          <a:p>
            <a:pPr algn="just"/>
            <a:r>
              <a:rPr lang="en-US" dirty="0" smtClean="0">
                <a:latin typeface="Arial Narrow" pitchFamily="34" charset="0"/>
              </a:rPr>
              <a:t> Multi-Mission </a:t>
            </a:r>
            <a:r>
              <a:rPr lang="en-US" dirty="0">
                <a:latin typeface="Arial Narrow" pitchFamily="34" charset="0"/>
              </a:rPr>
              <a:t>Radioisotope TEG.       </a:t>
            </a:r>
          </a:p>
        </p:txBody>
      </p:sp>
      <p:sp>
        <p:nvSpPr>
          <p:cNvPr id="111" name="Text Box 12"/>
          <p:cNvSpPr txBox="1">
            <a:spLocks noChangeArrowheads="1"/>
          </p:cNvSpPr>
          <p:nvPr/>
        </p:nvSpPr>
        <p:spPr bwMode="auto">
          <a:xfrm>
            <a:off x="15773400" y="14249400"/>
            <a:ext cx="4219360" cy="369332"/>
          </a:xfrm>
          <a:prstGeom prst="rect">
            <a:avLst/>
          </a:prstGeom>
          <a:noFill/>
          <a:ln w="9525">
            <a:noFill/>
            <a:miter lim="800000"/>
            <a:headEnd/>
            <a:tailEnd/>
          </a:ln>
          <a:effectLst/>
        </p:spPr>
        <p:txBody>
          <a:bodyPr wrap="none">
            <a:spAutoFit/>
          </a:bodyPr>
          <a:lstStyle/>
          <a:p>
            <a:r>
              <a:rPr lang="en-US" dirty="0">
                <a:latin typeface="Arial Narrow" pitchFamily="34" charset="0"/>
              </a:rPr>
              <a:t>Proposed TEG model </a:t>
            </a:r>
            <a:r>
              <a:rPr lang="en-US" dirty="0" err="1">
                <a:latin typeface="Arial Narrow" pitchFamily="34" charset="0"/>
              </a:rPr>
              <a:t>vs</a:t>
            </a:r>
            <a:r>
              <a:rPr lang="en-US" dirty="0">
                <a:latin typeface="Arial Narrow" pitchFamily="34" charset="0"/>
              </a:rPr>
              <a:t> results in the literature.</a:t>
            </a:r>
          </a:p>
        </p:txBody>
      </p:sp>
      <p:sp>
        <p:nvSpPr>
          <p:cNvPr id="113" name="Text Box 15"/>
          <p:cNvSpPr txBox="1">
            <a:spLocks noChangeArrowheads="1"/>
          </p:cNvSpPr>
          <p:nvPr/>
        </p:nvSpPr>
        <p:spPr bwMode="auto">
          <a:xfrm>
            <a:off x="12039600" y="15163800"/>
            <a:ext cx="8839200" cy="923330"/>
          </a:xfrm>
          <a:prstGeom prst="rect">
            <a:avLst/>
          </a:prstGeom>
          <a:noFill/>
          <a:ln w="9525">
            <a:noFill/>
            <a:miter lim="800000"/>
            <a:headEnd/>
            <a:tailEnd/>
          </a:ln>
          <a:effectLst/>
        </p:spPr>
        <p:txBody>
          <a:bodyPr wrap="square">
            <a:spAutoFit/>
          </a:bodyPr>
          <a:lstStyle/>
          <a:p>
            <a:r>
              <a:rPr lang="en-US" dirty="0" smtClean="0">
                <a:latin typeface="Arial Narrow" pitchFamily="34" charset="0"/>
              </a:rPr>
              <a:t>TEG’s </a:t>
            </a:r>
            <a:r>
              <a:rPr lang="en-US" dirty="0">
                <a:latin typeface="Arial Narrow" pitchFamily="34" charset="0"/>
              </a:rPr>
              <a:t>enable spacecrafts (e.g. Cassini) to operate at significant distances from the Sun or in other areas where solar power systems would not be feasible</a:t>
            </a:r>
            <a:r>
              <a:rPr lang="en-US" dirty="0" smtClean="0">
                <a:latin typeface="Arial Narrow" pitchFamily="34" charset="0"/>
              </a:rPr>
              <a:t>.  It is our interest to develop a mathematical model to describe the electrical behavior of TEG.</a:t>
            </a:r>
            <a:endParaRPr lang="en-US" dirty="0">
              <a:latin typeface="Arial Narrow" pitchFamily="34" charset="0"/>
            </a:endParaRPr>
          </a:p>
        </p:txBody>
      </p:sp>
      <p:graphicFrame>
        <p:nvGraphicFramePr>
          <p:cNvPr id="116" name="Object 115"/>
          <p:cNvGraphicFramePr>
            <a:graphicFrameLocks noChangeAspect="1"/>
          </p:cNvGraphicFramePr>
          <p:nvPr/>
        </p:nvGraphicFramePr>
        <p:xfrm>
          <a:off x="17754600" y="14706600"/>
          <a:ext cx="2032000" cy="431800"/>
        </p:xfrm>
        <a:graphic>
          <a:graphicData uri="http://schemas.openxmlformats.org/presentationml/2006/ole">
            <p:oleObj spid="_x0000_s1031" name="Equation" r:id="rId28" imgW="2031840" imgH="431640" progId="Equation.3">
              <p:embed/>
            </p:oleObj>
          </a:graphicData>
        </a:graphic>
      </p:graphicFrame>
      <p:pic>
        <p:nvPicPr>
          <p:cNvPr id="120" name="Picture 7" descr="Panel circuit test"/>
          <p:cNvPicPr>
            <a:picLocks noChangeAspect="1" noChangeArrowheads="1"/>
          </p:cNvPicPr>
          <p:nvPr/>
        </p:nvPicPr>
        <p:blipFill>
          <a:blip r:embed="rId29" cstate="print"/>
          <a:srcRect/>
          <a:stretch>
            <a:fillRect/>
          </a:stretch>
        </p:blipFill>
        <p:spPr bwMode="auto">
          <a:xfrm>
            <a:off x="12496800" y="8991600"/>
            <a:ext cx="2460625" cy="1828800"/>
          </a:xfrm>
          <a:prstGeom prst="rect">
            <a:avLst/>
          </a:prstGeom>
          <a:noFill/>
          <a:ln w="9525">
            <a:noFill/>
            <a:miter lim="800000"/>
            <a:headEnd/>
            <a:tailEnd/>
          </a:ln>
        </p:spPr>
      </p:pic>
      <p:pic>
        <p:nvPicPr>
          <p:cNvPr id="121" name="Picture 8" descr="potencia y corriente teperatura"/>
          <p:cNvPicPr>
            <a:picLocks noChangeAspect="1" noChangeArrowheads="1"/>
          </p:cNvPicPr>
          <p:nvPr/>
        </p:nvPicPr>
        <p:blipFill>
          <a:blip r:embed="rId30" cstate="print"/>
          <a:srcRect/>
          <a:stretch>
            <a:fillRect/>
          </a:stretch>
        </p:blipFill>
        <p:spPr bwMode="auto">
          <a:xfrm>
            <a:off x="15849600" y="8763000"/>
            <a:ext cx="2362200" cy="1876425"/>
          </a:xfrm>
          <a:prstGeom prst="rect">
            <a:avLst/>
          </a:prstGeom>
          <a:noFill/>
          <a:ln w="9525">
            <a:noFill/>
            <a:miter lim="800000"/>
            <a:headEnd/>
            <a:tailEnd/>
          </a:ln>
        </p:spPr>
      </p:pic>
      <p:sp>
        <p:nvSpPr>
          <p:cNvPr id="122" name="Text Box 9"/>
          <p:cNvSpPr txBox="1">
            <a:spLocks noChangeArrowheads="1"/>
          </p:cNvSpPr>
          <p:nvPr/>
        </p:nvSpPr>
        <p:spPr bwMode="auto">
          <a:xfrm>
            <a:off x="15849600" y="10820400"/>
            <a:ext cx="5121915" cy="369332"/>
          </a:xfrm>
          <a:prstGeom prst="rect">
            <a:avLst/>
          </a:prstGeom>
          <a:noFill/>
          <a:ln w="9525">
            <a:noFill/>
            <a:miter lim="800000"/>
            <a:headEnd/>
            <a:tailEnd/>
          </a:ln>
          <a:effectLst/>
        </p:spPr>
        <p:txBody>
          <a:bodyPr wrap="none">
            <a:spAutoFit/>
          </a:bodyPr>
          <a:lstStyle/>
          <a:p>
            <a:r>
              <a:rPr lang="es-PR" dirty="0" err="1" smtClean="0">
                <a:latin typeface="Arial Narrow" pitchFamily="34" charset="0"/>
              </a:rPr>
              <a:t>Modeling</a:t>
            </a:r>
            <a:r>
              <a:rPr lang="es-PR" dirty="0" smtClean="0">
                <a:latin typeface="Arial Narrow" pitchFamily="34" charset="0"/>
              </a:rPr>
              <a:t> </a:t>
            </a:r>
            <a:r>
              <a:rPr lang="es-PR" dirty="0">
                <a:latin typeface="Arial Narrow" pitchFamily="34" charset="0"/>
              </a:rPr>
              <a:t>&amp; </a:t>
            </a:r>
            <a:r>
              <a:rPr lang="es-PR" dirty="0" err="1">
                <a:latin typeface="Arial Narrow" pitchFamily="34" charset="0"/>
              </a:rPr>
              <a:t>Emulation</a:t>
            </a:r>
            <a:r>
              <a:rPr lang="es-PR" dirty="0">
                <a:latin typeface="Arial Narrow" pitchFamily="34" charset="0"/>
              </a:rPr>
              <a:t> of </a:t>
            </a:r>
            <a:r>
              <a:rPr lang="es-PR" dirty="0" err="1">
                <a:latin typeface="Arial Narrow" pitchFamily="34" charset="0"/>
              </a:rPr>
              <a:t>the</a:t>
            </a:r>
            <a:r>
              <a:rPr lang="es-PR" dirty="0">
                <a:latin typeface="Arial Narrow" pitchFamily="34" charset="0"/>
              </a:rPr>
              <a:t> </a:t>
            </a:r>
            <a:r>
              <a:rPr lang="es-PR" dirty="0" err="1">
                <a:latin typeface="Arial Narrow" pitchFamily="34" charset="0"/>
              </a:rPr>
              <a:t>behavior</a:t>
            </a:r>
            <a:r>
              <a:rPr lang="es-PR" dirty="0">
                <a:latin typeface="Arial Narrow" pitchFamily="34" charset="0"/>
              </a:rPr>
              <a:t> of a PVM in SABER.</a:t>
            </a:r>
          </a:p>
        </p:txBody>
      </p:sp>
      <p:pic>
        <p:nvPicPr>
          <p:cNvPr id="123" name="Picture 10" descr="potencia y corriente irradiacion"/>
          <p:cNvPicPr>
            <a:picLocks noChangeAspect="1" noChangeArrowheads="1"/>
          </p:cNvPicPr>
          <p:nvPr/>
        </p:nvPicPr>
        <p:blipFill>
          <a:blip r:embed="rId31" cstate="print"/>
          <a:srcRect/>
          <a:stretch>
            <a:fillRect/>
          </a:stretch>
        </p:blipFill>
        <p:spPr bwMode="auto">
          <a:xfrm>
            <a:off x="18516600" y="8763000"/>
            <a:ext cx="2362200" cy="1870075"/>
          </a:xfrm>
          <a:prstGeom prst="rect">
            <a:avLst/>
          </a:prstGeom>
          <a:noFill/>
          <a:ln w="9525">
            <a:noFill/>
            <a:miter lim="800000"/>
            <a:headEnd/>
            <a:tailEnd/>
          </a:ln>
        </p:spPr>
      </p:pic>
      <p:pic>
        <p:nvPicPr>
          <p:cNvPr id="124" name="Picture 11" descr="DSCN7352"/>
          <p:cNvPicPr>
            <a:picLocks noChangeAspect="1" noChangeArrowheads="1"/>
          </p:cNvPicPr>
          <p:nvPr/>
        </p:nvPicPr>
        <p:blipFill>
          <a:blip r:embed="rId32" cstate="print"/>
          <a:srcRect/>
          <a:stretch>
            <a:fillRect/>
          </a:stretch>
        </p:blipFill>
        <p:spPr bwMode="auto">
          <a:xfrm>
            <a:off x="11887200" y="6629400"/>
            <a:ext cx="1828800" cy="1371600"/>
          </a:xfrm>
          <a:prstGeom prst="rect">
            <a:avLst/>
          </a:prstGeom>
          <a:noFill/>
        </p:spPr>
      </p:pic>
      <p:sp>
        <p:nvSpPr>
          <p:cNvPr id="125" name="Text Box 12"/>
          <p:cNvSpPr txBox="1">
            <a:spLocks noChangeArrowheads="1"/>
          </p:cNvSpPr>
          <p:nvPr/>
        </p:nvSpPr>
        <p:spPr bwMode="auto">
          <a:xfrm>
            <a:off x="12801600" y="10820400"/>
            <a:ext cx="2037737" cy="369332"/>
          </a:xfrm>
          <a:prstGeom prst="rect">
            <a:avLst/>
          </a:prstGeom>
          <a:noFill/>
          <a:ln w="9525">
            <a:noFill/>
            <a:miter lim="800000"/>
            <a:headEnd/>
            <a:tailEnd/>
          </a:ln>
          <a:effectLst/>
        </p:spPr>
        <p:txBody>
          <a:bodyPr wrap="none">
            <a:spAutoFit/>
          </a:bodyPr>
          <a:lstStyle/>
          <a:p>
            <a:r>
              <a:rPr lang="en-US" dirty="0" smtClean="0">
                <a:latin typeface="Arial Narrow" pitchFamily="34" charset="0"/>
              </a:rPr>
              <a:t>PVM </a:t>
            </a:r>
            <a:r>
              <a:rPr lang="en-US" dirty="0">
                <a:latin typeface="Arial Narrow" pitchFamily="34" charset="0"/>
              </a:rPr>
              <a:t>Electrical Model </a:t>
            </a:r>
          </a:p>
        </p:txBody>
      </p:sp>
      <p:pic>
        <p:nvPicPr>
          <p:cNvPr id="126" name="Picture 2"/>
          <p:cNvPicPr>
            <a:picLocks noChangeAspect="1" noChangeArrowheads="1"/>
          </p:cNvPicPr>
          <p:nvPr/>
        </p:nvPicPr>
        <p:blipFill>
          <a:blip r:embed="rId33" cstate="print"/>
          <a:srcRect/>
          <a:stretch>
            <a:fillRect/>
          </a:stretch>
        </p:blipFill>
        <p:spPr bwMode="auto">
          <a:xfrm>
            <a:off x="12115800" y="8077200"/>
            <a:ext cx="3124200" cy="935038"/>
          </a:xfrm>
          <a:prstGeom prst="rect">
            <a:avLst/>
          </a:prstGeom>
          <a:noFill/>
          <a:ln w="9525">
            <a:noFill/>
            <a:miter lim="800000"/>
            <a:headEnd/>
            <a:tailEnd/>
          </a:ln>
        </p:spPr>
      </p:pic>
      <p:pic>
        <p:nvPicPr>
          <p:cNvPr id="129" name="Picture 2"/>
          <p:cNvPicPr>
            <a:picLocks noChangeAspect="1" noChangeArrowheads="1"/>
          </p:cNvPicPr>
          <p:nvPr/>
        </p:nvPicPr>
        <p:blipFill>
          <a:blip r:embed="rId34" cstate="print"/>
          <a:srcRect/>
          <a:stretch>
            <a:fillRect/>
          </a:stretch>
        </p:blipFill>
        <p:spPr bwMode="auto">
          <a:xfrm>
            <a:off x="15849600" y="6477000"/>
            <a:ext cx="2362200" cy="1965325"/>
          </a:xfrm>
          <a:prstGeom prst="rect">
            <a:avLst/>
          </a:prstGeom>
          <a:noFill/>
          <a:ln w="9525">
            <a:noFill/>
            <a:miter lim="800000"/>
            <a:headEnd/>
            <a:tailEnd/>
          </a:ln>
        </p:spPr>
      </p:pic>
      <p:pic>
        <p:nvPicPr>
          <p:cNvPr id="143" name="Picture 3"/>
          <p:cNvPicPr>
            <a:picLocks noChangeAspect="1" noChangeArrowheads="1"/>
          </p:cNvPicPr>
          <p:nvPr/>
        </p:nvPicPr>
        <p:blipFill>
          <a:blip r:embed="rId35" cstate="print"/>
          <a:srcRect/>
          <a:stretch>
            <a:fillRect/>
          </a:stretch>
        </p:blipFill>
        <p:spPr bwMode="auto">
          <a:xfrm>
            <a:off x="18364200" y="6477000"/>
            <a:ext cx="2438400" cy="1889125"/>
          </a:xfrm>
          <a:prstGeom prst="rect">
            <a:avLst/>
          </a:prstGeom>
          <a:noFill/>
          <a:ln w="9525">
            <a:noFill/>
            <a:miter lim="800000"/>
            <a:headEnd/>
            <a:tailEnd/>
          </a:ln>
        </p:spPr>
      </p:pic>
      <p:sp>
        <p:nvSpPr>
          <p:cNvPr id="153" name="Text Box 16"/>
          <p:cNvSpPr txBox="1">
            <a:spLocks noChangeArrowheads="1"/>
          </p:cNvSpPr>
          <p:nvPr/>
        </p:nvSpPr>
        <p:spPr bwMode="auto">
          <a:xfrm>
            <a:off x="16154400" y="8382000"/>
            <a:ext cx="5181600" cy="369332"/>
          </a:xfrm>
          <a:prstGeom prst="rect">
            <a:avLst/>
          </a:prstGeom>
          <a:noFill/>
          <a:ln w="9525">
            <a:noFill/>
            <a:miter lim="800000"/>
            <a:headEnd/>
            <a:tailEnd/>
          </a:ln>
          <a:effectLst/>
        </p:spPr>
        <p:txBody>
          <a:bodyPr wrap="square">
            <a:spAutoFit/>
          </a:bodyPr>
          <a:lstStyle/>
          <a:p>
            <a:r>
              <a:rPr lang="en-US" dirty="0" smtClean="0">
                <a:latin typeface="Arial Narrow" pitchFamily="34" charset="0"/>
              </a:rPr>
              <a:t>Estimated </a:t>
            </a:r>
            <a:r>
              <a:rPr lang="en-US" dirty="0" err="1" smtClean="0">
                <a:latin typeface="Arial Narrow" pitchFamily="34" charset="0"/>
              </a:rPr>
              <a:t>vs</a:t>
            </a:r>
            <a:r>
              <a:rPr lang="en-US" dirty="0" smtClean="0">
                <a:latin typeface="Arial Narrow" pitchFamily="34" charset="0"/>
              </a:rPr>
              <a:t> </a:t>
            </a:r>
            <a:r>
              <a:rPr lang="en-US" dirty="0">
                <a:latin typeface="Arial Narrow" pitchFamily="34" charset="0"/>
              </a:rPr>
              <a:t>measured results for a PVM </a:t>
            </a:r>
            <a:r>
              <a:rPr lang="en-US" dirty="0">
                <a:solidFill>
                  <a:schemeClr val="tx2"/>
                </a:solidFill>
                <a:latin typeface="Arial Narrow" pitchFamily="34" charset="0"/>
              </a:rPr>
              <a:t>SLK60M6</a:t>
            </a:r>
            <a:r>
              <a:rPr lang="en-US" dirty="0">
                <a:latin typeface="Arial Narrow" pitchFamily="34" charset="0"/>
              </a:rPr>
              <a:t> </a:t>
            </a:r>
          </a:p>
        </p:txBody>
      </p:sp>
      <p:pic>
        <p:nvPicPr>
          <p:cNvPr id="154" name="Picture 17"/>
          <p:cNvPicPr>
            <a:picLocks noChangeAspect="1" noChangeArrowheads="1"/>
          </p:cNvPicPr>
          <p:nvPr/>
        </p:nvPicPr>
        <p:blipFill>
          <a:blip r:embed="rId36" cstate="print"/>
          <a:srcRect/>
          <a:stretch>
            <a:fillRect/>
          </a:stretch>
        </p:blipFill>
        <p:spPr bwMode="auto">
          <a:xfrm>
            <a:off x="13868400" y="6629400"/>
            <a:ext cx="1928813" cy="1371600"/>
          </a:xfrm>
          <a:prstGeom prst="rect">
            <a:avLst/>
          </a:prstGeom>
          <a:noFill/>
          <a:ln w="9525">
            <a:noFill/>
            <a:miter lim="800000"/>
            <a:headEnd/>
            <a:tailEnd/>
          </a:ln>
          <a:effectLst/>
        </p:spPr>
      </p:pic>
      <p:pic>
        <p:nvPicPr>
          <p:cNvPr id="156" name="Picture 14"/>
          <p:cNvPicPr>
            <a:picLocks noChangeAspect="1" noChangeArrowheads="1"/>
          </p:cNvPicPr>
          <p:nvPr/>
        </p:nvPicPr>
        <p:blipFill>
          <a:blip r:embed="rId37" cstate="print"/>
          <a:srcRect/>
          <a:stretch>
            <a:fillRect/>
          </a:stretch>
        </p:blipFill>
        <p:spPr bwMode="auto">
          <a:xfrm>
            <a:off x="13258800" y="14554200"/>
            <a:ext cx="1066800" cy="600075"/>
          </a:xfrm>
          <a:prstGeom prst="rect">
            <a:avLst/>
          </a:prstGeom>
          <a:noFill/>
          <a:ln w="9525">
            <a:noFill/>
            <a:miter lim="800000"/>
            <a:headEnd/>
            <a:tailEnd/>
          </a:ln>
          <a:effectLst/>
        </p:spPr>
      </p:pic>
      <p:sp>
        <p:nvSpPr>
          <p:cNvPr id="158" name="Rectangle 11"/>
          <p:cNvSpPr>
            <a:spLocks noChangeArrowheads="1"/>
          </p:cNvSpPr>
          <p:nvPr/>
        </p:nvSpPr>
        <p:spPr bwMode="auto">
          <a:xfrm>
            <a:off x="14478000" y="14706600"/>
            <a:ext cx="5184775" cy="369332"/>
          </a:xfrm>
          <a:prstGeom prst="rect">
            <a:avLst/>
          </a:prstGeom>
          <a:noFill/>
          <a:ln w="9525">
            <a:noFill/>
            <a:miter lim="800000"/>
            <a:headEnd/>
            <a:tailEnd/>
          </a:ln>
          <a:effectLst/>
        </p:spPr>
        <p:txBody>
          <a:bodyPr anchor="ctr">
            <a:spAutoFit/>
          </a:bodyPr>
          <a:lstStyle/>
          <a:p>
            <a:pPr algn="just"/>
            <a:r>
              <a:rPr lang="en-US" dirty="0" smtClean="0">
                <a:latin typeface="Arial Narrow" pitchFamily="34" charset="0"/>
              </a:rPr>
              <a:t> Proposed TEG Mathematical Model:       </a:t>
            </a:r>
            <a:endParaRPr lang="en-US" dirty="0">
              <a:latin typeface="Arial Narrow" pitchFamily="34" charset="0"/>
            </a:endParaRPr>
          </a:p>
        </p:txBody>
      </p:sp>
      <p:sp>
        <p:nvSpPr>
          <p:cNvPr id="159" name="Text Box 1088"/>
          <p:cNvSpPr txBox="1">
            <a:spLocks noChangeArrowheads="1"/>
          </p:cNvSpPr>
          <p:nvPr/>
        </p:nvSpPr>
        <p:spPr bwMode="auto">
          <a:xfrm>
            <a:off x="11582400" y="5410200"/>
            <a:ext cx="9829800" cy="1027113"/>
          </a:xfrm>
          <a:prstGeom prst="rect">
            <a:avLst/>
          </a:prstGeom>
          <a:gradFill flip="none" rotWithShape="1">
            <a:gsLst>
              <a:gs pos="0">
                <a:srgbClr val="92D050"/>
              </a:gs>
              <a:gs pos="64999">
                <a:srgbClr val="F0EBD5"/>
              </a:gs>
              <a:gs pos="100000">
                <a:srgbClr val="D1C39F"/>
              </a:gs>
            </a:gsLst>
            <a:lin ang="2700000" scaled="1"/>
            <a:tileRect/>
          </a:gradFill>
          <a:ln w="12700">
            <a:solidFill>
              <a:schemeClr val="tx1"/>
            </a:solidFill>
            <a:miter lim="800000"/>
            <a:headEnd/>
            <a:tailEnd/>
          </a:ln>
        </p:spPr>
        <p:txBody>
          <a:bodyPr wrap="square" lIns="264744" tIns="264744" rIns="264744" bIns="264744">
            <a:spAutoFit/>
          </a:bodyPr>
          <a:lstStyle/>
          <a:p>
            <a:pPr defTabSz="673100" eaLnBrk="0" hangingPunct="0">
              <a:spcBef>
                <a:spcPct val="50000"/>
              </a:spcBef>
            </a:pPr>
            <a:endParaRPr lang="en-US" sz="3200" b="1">
              <a:solidFill>
                <a:schemeClr val="bg1"/>
              </a:solidFill>
              <a:latin typeface="Arial" charset="0"/>
            </a:endParaRPr>
          </a:p>
        </p:txBody>
      </p:sp>
      <p:sp>
        <p:nvSpPr>
          <p:cNvPr id="160" name="Rectangle 159"/>
          <p:cNvSpPr/>
          <p:nvPr/>
        </p:nvSpPr>
        <p:spPr>
          <a:xfrm>
            <a:off x="11658600" y="5410200"/>
            <a:ext cx="9753600" cy="923330"/>
          </a:xfrm>
          <a:prstGeom prst="rect">
            <a:avLst/>
          </a:prstGeom>
          <a:noFill/>
        </p:spPr>
        <p:txBody>
          <a:bodyPr wrap="square">
            <a:spAutoFit/>
          </a:bodyPr>
          <a:lstStyle/>
          <a:p>
            <a:pPr algn="ctr" eaLnBrk="0" hangingPunct="0">
              <a:defRPr/>
            </a:pPr>
            <a:r>
              <a:rPr lang="en-US" sz="5400" b="1" dirty="0" smtClean="0">
                <a:solidFill>
                  <a:schemeClr val="accent3"/>
                </a:solidFill>
                <a:effectLst>
                  <a:outerShdw blurRad="38100" dist="38100" dir="2700000" algn="tl">
                    <a:srgbClr val="000000">
                      <a:alpha val="43137"/>
                    </a:srgbClr>
                  </a:outerShdw>
                </a:effectLst>
              </a:rPr>
              <a:t>Emulate Photovoltaic Modules</a:t>
            </a:r>
            <a:endPar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62" name="Picture 3"/>
          <p:cNvPicPr>
            <a:picLocks noChangeAspect="1" noChangeArrowheads="1"/>
          </p:cNvPicPr>
          <p:nvPr/>
        </p:nvPicPr>
        <p:blipFill>
          <a:blip r:embed="rId38" cstate="print"/>
          <a:srcRect/>
          <a:stretch>
            <a:fillRect/>
          </a:stretch>
        </p:blipFill>
        <p:spPr bwMode="auto">
          <a:xfrm>
            <a:off x="12268200" y="17145000"/>
            <a:ext cx="3925888" cy="2467936"/>
          </a:xfrm>
          <a:prstGeom prst="rect">
            <a:avLst/>
          </a:prstGeom>
          <a:noFill/>
          <a:ln w="9525">
            <a:noFill/>
            <a:miter lim="800000"/>
            <a:headEnd/>
            <a:tailEnd/>
          </a:ln>
          <a:effectLst/>
        </p:spPr>
      </p:pic>
      <p:pic>
        <p:nvPicPr>
          <p:cNvPr id="163" name="Picture 4" descr="polarization curve"/>
          <p:cNvPicPr>
            <a:picLocks noChangeAspect="1" noChangeArrowheads="1"/>
          </p:cNvPicPr>
          <p:nvPr/>
        </p:nvPicPr>
        <p:blipFill>
          <a:blip r:embed="rId39" cstate="print"/>
          <a:srcRect/>
          <a:stretch>
            <a:fillRect/>
          </a:stretch>
        </p:blipFill>
        <p:spPr bwMode="auto">
          <a:xfrm>
            <a:off x="16230600" y="17145000"/>
            <a:ext cx="4615363" cy="2743200"/>
          </a:xfrm>
          <a:prstGeom prst="rect">
            <a:avLst/>
          </a:prstGeom>
          <a:noFill/>
          <a:ln w="9525">
            <a:noFill/>
            <a:miter lim="800000"/>
            <a:headEnd/>
            <a:tailEnd/>
          </a:ln>
        </p:spPr>
      </p:pic>
      <p:sp>
        <p:nvSpPr>
          <p:cNvPr id="164" name="Text Box 5"/>
          <p:cNvSpPr txBox="1">
            <a:spLocks noChangeArrowheads="1"/>
          </p:cNvSpPr>
          <p:nvPr/>
        </p:nvSpPr>
        <p:spPr bwMode="auto">
          <a:xfrm>
            <a:off x="13182600" y="22402800"/>
            <a:ext cx="6465231" cy="369332"/>
          </a:xfrm>
          <a:prstGeom prst="rect">
            <a:avLst/>
          </a:prstGeom>
          <a:noFill/>
          <a:ln w="9525">
            <a:noFill/>
            <a:miter lim="800000"/>
            <a:headEnd/>
            <a:tailEnd/>
          </a:ln>
          <a:effectLst/>
        </p:spPr>
        <p:txBody>
          <a:bodyPr wrap="none">
            <a:spAutoFit/>
          </a:bodyPr>
          <a:lstStyle/>
          <a:p>
            <a:r>
              <a:rPr lang="es-PR" dirty="0" err="1" smtClean="0">
                <a:latin typeface="Arial Narrow" pitchFamily="34" charset="0"/>
              </a:rPr>
              <a:t>Mathematical</a:t>
            </a:r>
            <a:r>
              <a:rPr lang="es-PR" dirty="0" smtClean="0">
                <a:latin typeface="Arial Narrow" pitchFamily="34" charset="0"/>
              </a:rPr>
              <a:t> </a:t>
            </a:r>
            <a:r>
              <a:rPr lang="es-PR" dirty="0" err="1">
                <a:latin typeface="Arial Narrow" pitchFamily="34" charset="0"/>
              </a:rPr>
              <a:t>Model</a:t>
            </a:r>
            <a:r>
              <a:rPr lang="es-PR" dirty="0">
                <a:latin typeface="Arial Narrow" pitchFamily="34" charset="0"/>
              </a:rPr>
              <a:t> </a:t>
            </a:r>
            <a:r>
              <a:rPr lang="es-PR" dirty="0" err="1">
                <a:latin typeface="Arial Narrow" pitchFamily="34" charset="0"/>
              </a:rPr>
              <a:t>for</a:t>
            </a:r>
            <a:r>
              <a:rPr lang="es-PR" dirty="0">
                <a:latin typeface="Arial Narrow" pitchFamily="34" charset="0"/>
              </a:rPr>
              <a:t> a Fuel </a:t>
            </a:r>
            <a:r>
              <a:rPr lang="es-PR" dirty="0" err="1">
                <a:latin typeface="Arial Narrow" pitchFamily="34" charset="0"/>
              </a:rPr>
              <a:t>Cell</a:t>
            </a:r>
            <a:r>
              <a:rPr lang="es-PR" dirty="0">
                <a:latin typeface="Arial Narrow" pitchFamily="34" charset="0"/>
              </a:rPr>
              <a:t> </a:t>
            </a:r>
            <a:r>
              <a:rPr lang="es-PR" dirty="0" err="1">
                <a:latin typeface="Arial Narrow" pitchFamily="34" charset="0"/>
              </a:rPr>
              <a:t>Based</a:t>
            </a:r>
            <a:r>
              <a:rPr lang="es-PR" dirty="0">
                <a:latin typeface="Arial Narrow" pitchFamily="34" charset="0"/>
              </a:rPr>
              <a:t> </a:t>
            </a:r>
            <a:r>
              <a:rPr lang="es-PR" dirty="0" err="1">
                <a:latin typeface="Arial Narrow" pitchFamily="34" charset="0"/>
              </a:rPr>
              <a:t>on</a:t>
            </a:r>
            <a:r>
              <a:rPr lang="es-PR" dirty="0">
                <a:latin typeface="Arial Narrow" pitchFamily="34" charset="0"/>
              </a:rPr>
              <a:t> </a:t>
            </a:r>
            <a:r>
              <a:rPr lang="es-PR" dirty="0" err="1">
                <a:latin typeface="Arial Narrow" pitchFamily="34" charset="0"/>
              </a:rPr>
              <a:t>the</a:t>
            </a:r>
            <a:r>
              <a:rPr lang="es-PR" dirty="0">
                <a:latin typeface="Arial Narrow" pitchFamily="34" charset="0"/>
              </a:rPr>
              <a:t> </a:t>
            </a:r>
            <a:r>
              <a:rPr lang="es-PR" dirty="0" err="1">
                <a:latin typeface="Arial Narrow" pitchFamily="34" charset="0"/>
              </a:rPr>
              <a:t>Electrical</a:t>
            </a:r>
            <a:r>
              <a:rPr lang="es-PR" dirty="0">
                <a:latin typeface="Arial Narrow" pitchFamily="34" charset="0"/>
              </a:rPr>
              <a:t> </a:t>
            </a:r>
            <a:r>
              <a:rPr lang="es-PR" dirty="0" err="1">
                <a:latin typeface="Arial Narrow" pitchFamily="34" charset="0"/>
              </a:rPr>
              <a:t>Characteristics</a:t>
            </a:r>
            <a:r>
              <a:rPr lang="es-PR" dirty="0">
                <a:latin typeface="Arial Narrow" pitchFamily="34" charset="0"/>
              </a:rPr>
              <a:t>.</a:t>
            </a:r>
          </a:p>
        </p:txBody>
      </p:sp>
      <p:sp>
        <p:nvSpPr>
          <p:cNvPr id="165" name="Text Box 6"/>
          <p:cNvSpPr txBox="1">
            <a:spLocks noChangeArrowheads="1"/>
          </p:cNvSpPr>
          <p:nvPr/>
        </p:nvSpPr>
        <p:spPr bwMode="auto">
          <a:xfrm>
            <a:off x="14554200" y="22021800"/>
            <a:ext cx="3711575" cy="366713"/>
          </a:xfrm>
          <a:prstGeom prst="rect">
            <a:avLst/>
          </a:prstGeom>
          <a:noFill/>
          <a:ln w="9525">
            <a:noFill/>
            <a:miter lim="800000"/>
            <a:headEnd/>
            <a:tailEnd/>
          </a:ln>
          <a:effectLst/>
        </p:spPr>
        <p:txBody>
          <a:bodyPr wrap="none">
            <a:spAutoFit/>
          </a:bodyPr>
          <a:lstStyle/>
          <a:p>
            <a:r>
              <a:rPr lang="es-PR" dirty="0">
                <a:latin typeface="Verdana" pitchFamily="34" charset="0"/>
              </a:rPr>
              <a:t>V = V</a:t>
            </a:r>
            <a:r>
              <a:rPr lang="es-PR" baseline="-25000" dirty="0">
                <a:latin typeface="Verdana" pitchFamily="34" charset="0"/>
              </a:rPr>
              <a:t>L</a:t>
            </a:r>
            <a:r>
              <a:rPr lang="es-PR" dirty="0">
                <a:latin typeface="Verdana" pitchFamily="34" charset="0"/>
              </a:rPr>
              <a:t>+(V</a:t>
            </a:r>
            <a:r>
              <a:rPr lang="es-PR" baseline="-25000" dirty="0">
                <a:latin typeface="Verdana" pitchFamily="34" charset="0"/>
              </a:rPr>
              <a:t>H</a:t>
            </a:r>
            <a:r>
              <a:rPr lang="es-PR" dirty="0">
                <a:latin typeface="Verdana" pitchFamily="34" charset="0"/>
              </a:rPr>
              <a:t>–V</a:t>
            </a:r>
            <a:r>
              <a:rPr lang="es-PR" baseline="-25000" dirty="0">
                <a:latin typeface="Verdana" pitchFamily="34" charset="0"/>
              </a:rPr>
              <a:t>L</a:t>
            </a:r>
            <a:r>
              <a:rPr lang="es-PR" dirty="0">
                <a:latin typeface="Verdana" pitchFamily="34" charset="0"/>
              </a:rPr>
              <a:t>)</a:t>
            </a:r>
            <a:r>
              <a:rPr lang="es-PR" baseline="30000" dirty="0">
                <a:latin typeface="Verdana" pitchFamily="34" charset="0"/>
              </a:rPr>
              <a:t>.</a:t>
            </a:r>
            <a:r>
              <a:rPr lang="es-PR" dirty="0" err="1">
                <a:latin typeface="Verdana" pitchFamily="34" charset="0"/>
              </a:rPr>
              <a:t>cos</a:t>
            </a:r>
            <a:r>
              <a:rPr lang="es-PR" dirty="0">
                <a:latin typeface="Verdana" pitchFamily="34" charset="0"/>
              </a:rPr>
              <a:t> </a:t>
            </a:r>
            <a:r>
              <a:rPr lang="es-PR" baseline="30000" dirty="0">
                <a:latin typeface="Verdana" pitchFamily="34" charset="0"/>
              </a:rPr>
              <a:t>-1</a:t>
            </a:r>
            <a:r>
              <a:rPr lang="es-PR" dirty="0">
                <a:latin typeface="Verdana" pitchFamily="34" charset="0"/>
              </a:rPr>
              <a:t>(-1+I/I</a:t>
            </a:r>
            <a:r>
              <a:rPr lang="es-PR" baseline="-25000" dirty="0">
                <a:latin typeface="Verdana" pitchFamily="34" charset="0"/>
              </a:rPr>
              <a:t>H</a:t>
            </a:r>
            <a:r>
              <a:rPr lang="es-PR" dirty="0">
                <a:latin typeface="Verdana" pitchFamily="34" charset="0"/>
              </a:rPr>
              <a:t>)</a:t>
            </a:r>
          </a:p>
        </p:txBody>
      </p:sp>
      <p:pic>
        <p:nvPicPr>
          <p:cNvPr id="166" name="Picture 11" descr="DSCN7351"/>
          <p:cNvPicPr>
            <a:picLocks noChangeAspect="1" noChangeArrowheads="1"/>
          </p:cNvPicPr>
          <p:nvPr/>
        </p:nvPicPr>
        <p:blipFill>
          <a:blip r:embed="rId40" cstate="print"/>
          <a:srcRect/>
          <a:stretch>
            <a:fillRect/>
          </a:stretch>
        </p:blipFill>
        <p:spPr bwMode="auto">
          <a:xfrm>
            <a:off x="11811000" y="19735800"/>
            <a:ext cx="2438400" cy="1828800"/>
          </a:xfrm>
          <a:prstGeom prst="rect">
            <a:avLst/>
          </a:prstGeom>
          <a:noFill/>
        </p:spPr>
      </p:pic>
      <p:pic>
        <p:nvPicPr>
          <p:cNvPr id="167" name="Picture 12"/>
          <p:cNvPicPr>
            <a:picLocks noChangeAspect="1" noChangeArrowheads="1"/>
          </p:cNvPicPr>
          <p:nvPr/>
        </p:nvPicPr>
        <p:blipFill>
          <a:blip r:embed="rId41" cstate="print"/>
          <a:srcRect/>
          <a:stretch>
            <a:fillRect/>
          </a:stretch>
        </p:blipFill>
        <p:spPr bwMode="auto">
          <a:xfrm>
            <a:off x="14630400" y="19659600"/>
            <a:ext cx="2971800" cy="2382936"/>
          </a:xfrm>
          <a:prstGeom prst="rect">
            <a:avLst/>
          </a:prstGeom>
          <a:noFill/>
          <a:ln w="9525">
            <a:noFill/>
            <a:miter lim="800000"/>
            <a:headEnd/>
            <a:tailEnd/>
          </a:ln>
        </p:spPr>
      </p:pic>
      <p:pic>
        <p:nvPicPr>
          <p:cNvPr id="168" name="Picture 13"/>
          <p:cNvPicPr>
            <a:picLocks noChangeAspect="1" noChangeArrowheads="1"/>
          </p:cNvPicPr>
          <p:nvPr/>
        </p:nvPicPr>
        <p:blipFill>
          <a:blip r:embed="rId42" cstate="print"/>
          <a:srcRect/>
          <a:stretch>
            <a:fillRect/>
          </a:stretch>
        </p:blipFill>
        <p:spPr bwMode="auto">
          <a:xfrm>
            <a:off x="17830800" y="19583400"/>
            <a:ext cx="3276600" cy="2481194"/>
          </a:xfrm>
          <a:prstGeom prst="rect">
            <a:avLst/>
          </a:prstGeom>
          <a:noFill/>
          <a:ln w="9525">
            <a:noFill/>
            <a:miter lim="800000"/>
            <a:headEnd/>
            <a:tailEnd/>
          </a:ln>
        </p:spPr>
      </p:pic>
      <p:sp>
        <p:nvSpPr>
          <p:cNvPr id="171" name="Text Box 1088"/>
          <p:cNvSpPr txBox="1">
            <a:spLocks noChangeArrowheads="1"/>
          </p:cNvSpPr>
          <p:nvPr/>
        </p:nvSpPr>
        <p:spPr bwMode="auto">
          <a:xfrm>
            <a:off x="11582400" y="16078200"/>
            <a:ext cx="9829800" cy="1027113"/>
          </a:xfrm>
          <a:prstGeom prst="rect">
            <a:avLst/>
          </a:prstGeom>
          <a:gradFill flip="none" rotWithShape="1">
            <a:gsLst>
              <a:gs pos="0">
                <a:srgbClr val="92D050"/>
              </a:gs>
              <a:gs pos="64999">
                <a:srgbClr val="F0EBD5"/>
              </a:gs>
              <a:gs pos="100000">
                <a:srgbClr val="D1C39F"/>
              </a:gs>
            </a:gsLst>
            <a:lin ang="2700000" scaled="1"/>
            <a:tileRect/>
          </a:gradFill>
          <a:ln w="12700">
            <a:solidFill>
              <a:schemeClr val="tx1"/>
            </a:solidFill>
            <a:miter lim="800000"/>
            <a:headEnd/>
            <a:tailEnd/>
          </a:ln>
        </p:spPr>
        <p:txBody>
          <a:bodyPr wrap="square" lIns="264744" tIns="264744" rIns="264744" bIns="264744">
            <a:spAutoFit/>
          </a:bodyPr>
          <a:lstStyle/>
          <a:p>
            <a:pPr defTabSz="673100" eaLnBrk="0" hangingPunct="0">
              <a:spcBef>
                <a:spcPct val="50000"/>
              </a:spcBef>
            </a:pPr>
            <a:endParaRPr lang="en-US" sz="3200" b="1">
              <a:solidFill>
                <a:schemeClr val="bg1"/>
              </a:solidFill>
              <a:latin typeface="Arial" charset="0"/>
            </a:endParaRPr>
          </a:p>
        </p:txBody>
      </p:sp>
      <p:sp>
        <p:nvSpPr>
          <p:cNvPr id="170" name="Rectangle 169"/>
          <p:cNvSpPr/>
          <p:nvPr/>
        </p:nvSpPr>
        <p:spPr>
          <a:xfrm>
            <a:off x="11582400" y="16154400"/>
            <a:ext cx="9753600" cy="923330"/>
          </a:xfrm>
          <a:prstGeom prst="rect">
            <a:avLst/>
          </a:prstGeom>
          <a:noFill/>
        </p:spPr>
        <p:txBody>
          <a:bodyPr wrap="square">
            <a:spAutoFit/>
          </a:bodyPr>
          <a:lstStyle/>
          <a:p>
            <a:pPr algn="ctr" eaLnBrk="0" hangingPunct="0">
              <a:defRPr/>
            </a:pPr>
            <a:r>
              <a:rPr lang="en-US" sz="5400" b="1" dirty="0" smtClean="0">
                <a:solidFill>
                  <a:schemeClr val="accent3"/>
                </a:solidFill>
                <a:effectLst>
                  <a:outerShdw blurRad="38100" dist="38100" dir="2700000" algn="tl">
                    <a:srgbClr val="000000">
                      <a:alpha val="43137"/>
                    </a:srgbClr>
                  </a:outerShdw>
                </a:effectLst>
              </a:rPr>
              <a:t>Fuel Cell Modeling</a:t>
            </a:r>
            <a:endPar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73" name="Picture 2" descr="fig_6_4_2"/>
          <p:cNvPicPr>
            <a:picLocks noChangeAspect="1" noChangeArrowheads="1"/>
          </p:cNvPicPr>
          <p:nvPr/>
        </p:nvPicPr>
        <p:blipFill>
          <a:blip r:embed="rId43" cstate="print"/>
          <a:srcRect/>
          <a:stretch>
            <a:fillRect/>
          </a:stretch>
        </p:blipFill>
        <p:spPr bwMode="auto">
          <a:xfrm>
            <a:off x="24079200" y="6248400"/>
            <a:ext cx="8010525" cy="1933575"/>
          </a:xfrm>
          <a:prstGeom prst="rect">
            <a:avLst/>
          </a:prstGeom>
          <a:noFill/>
        </p:spPr>
      </p:pic>
      <p:pic>
        <p:nvPicPr>
          <p:cNvPr id="175" name="Picture 4" descr="dcmotorPVm3"/>
          <p:cNvPicPr>
            <a:picLocks noChangeAspect="1" noChangeArrowheads="1"/>
          </p:cNvPicPr>
          <p:nvPr/>
        </p:nvPicPr>
        <p:blipFill>
          <a:blip r:embed="rId44" cstate="print"/>
          <a:srcRect/>
          <a:stretch>
            <a:fillRect/>
          </a:stretch>
        </p:blipFill>
        <p:spPr bwMode="auto">
          <a:xfrm>
            <a:off x="27127200" y="8458200"/>
            <a:ext cx="4352925" cy="2909888"/>
          </a:xfrm>
          <a:prstGeom prst="rect">
            <a:avLst/>
          </a:prstGeom>
          <a:noFill/>
        </p:spPr>
      </p:pic>
      <p:sp>
        <p:nvSpPr>
          <p:cNvPr id="176" name="Text Box 5"/>
          <p:cNvSpPr txBox="1">
            <a:spLocks noChangeArrowheads="1"/>
          </p:cNvSpPr>
          <p:nvPr/>
        </p:nvSpPr>
        <p:spPr bwMode="auto">
          <a:xfrm>
            <a:off x="25755600" y="8077200"/>
            <a:ext cx="4657878" cy="369332"/>
          </a:xfrm>
          <a:prstGeom prst="rect">
            <a:avLst/>
          </a:prstGeom>
          <a:noFill/>
          <a:ln w="9525">
            <a:noFill/>
            <a:miter lim="800000"/>
            <a:headEnd/>
            <a:tailEnd/>
          </a:ln>
          <a:effectLst/>
        </p:spPr>
        <p:txBody>
          <a:bodyPr wrap="none">
            <a:spAutoFit/>
          </a:bodyPr>
          <a:lstStyle/>
          <a:p>
            <a:r>
              <a:rPr lang="es-PR" dirty="0" smtClean="0">
                <a:latin typeface="Arial Narrow" pitchFamily="34" charset="0"/>
              </a:rPr>
              <a:t>Solar Car: PVM </a:t>
            </a:r>
            <a:r>
              <a:rPr lang="es-PR" dirty="0" err="1">
                <a:latin typeface="Arial Narrow" pitchFamily="34" charset="0"/>
              </a:rPr>
              <a:t>connected</a:t>
            </a:r>
            <a:r>
              <a:rPr lang="es-PR" dirty="0">
                <a:latin typeface="Arial Narrow" pitchFamily="34" charset="0"/>
              </a:rPr>
              <a:t> </a:t>
            </a:r>
            <a:r>
              <a:rPr lang="es-PR" dirty="0" err="1">
                <a:latin typeface="Arial Narrow" pitchFamily="34" charset="0"/>
              </a:rPr>
              <a:t>to</a:t>
            </a:r>
            <a:r>
              <a:rPr lang="es-PR" dirty="0">
                <a:latin typeface="Arial Narrow" pitchFamily="34" charset="0"/>
              </a:rPr>
              <a:t> a BBC and a </a:t>
            </a:r>
            <a:r>
              <a:rPr lang="es-PR" dirty="0" err="1">
                <a:latin typeface="Arial Narrow" pitchFamily="34" charset="0"/>
              </a:rPr>
              <a:t>dc</a:t>
            </a:r>
            <a:r>
              <a:rPr lang="es-PR" dirty="0">
                <a:latin typeface="Arial Narrow" pitchFamily="34" charset="0"/>
              </a:rPr>
              <a:t> motor. </a:t>
            </a:r>
          </a:p>
        </p:txBody>
      </p:sp>
      <p:sp>
        <p:nvSpPr>
          <p:cNvPr id="177" name="Text Box 6"/>
          <p:cNvSpPr txBox="1">
            <a:spLocks noChangeArrowheads="1"/>
          </p:cNvSpPr>
          <p:nvPr/>
        </p:nvSpPr>
        <p:spPr bwMode="auto">
          <a:xfrm>
            <a:off x="27965400" y="11277600"/>
            <a:ext cx="3052439" cy="369332"/>
          </a:xfrm>
          <a:prstGeom prst="rect">
            <a:avLst/>
          </a:prstGeom>
          <a:noFill/>
          <a:ln w="9525">
            <a:noFill/>
            <a:miter lim="800000"/>
            <a:headEnd/>
            <a:tailEnd/>
          </a:ln>
          <a:effectLst/>
        </p:spPr>
        <p:txBody>
          <a:bodyPr wrap="none">
            <a:spAutoFit/>
          </a:bodyPr>
          <a:lstStyle/>
          <a:p>
            <a:r>
              <a:rPr lang="es-PR" dirty="0" err="1" smtClean="0">
                <a:latin typeface="Arial Narrow" pitchFamily="34" charset="0"/>
              </a:rPr>
              <a:t>Results</a:t>
            </a:r>
            <a:r>
              <a:rPr lang="es-PR" dirty="0" smtClean="0">
                <a:latin typeface="Arial Narrow" pitchFamily="34" charset="0"/>
              </a:rPr>
              <a:t> </a:t>
            </a:r>
            <a:r>
              <a:rPr lang="es-PR" dirty="0" err="1">
                <a:latin typeface="Arial Narrow" pitchFamily="34" charset="0"/>
              </a:rPr>
              <a:t>for</a:t>
            </a:r>
            <a:r>
              <a:rPr lang="es-PR" dirty="0">
                <a:latin typeface="Arial Narrow" pitchFamily="34" charset="0"/>
              </a:rPr>
              <a:t> </a:t>
            </a:r>
            <a:r>
              <a:rPr lang="es-PR" dirty="0" err="1">
                <a:latin typeface="Arial Narrow" pitchFamily="34" charset="0"/>
              </a:rPr>
              <a:t>speed</a:t>
            </a:r>
            <a:r>
              <a:rPr lang="es-PR" dirty="0">
                <a:latin typeface="Arial Narrow" pitchFamily="34" charset="0"/>
              </a:rPr>
              <a:t> tracking control.</a:t>
            </a:r>
          </a:p>
        </p:txBody>
      </p:sp>
      <p:pic>
        <p:nvPicPr>
          <p:cNvPr id="178" name="Picture 8" descr="DSCN7353"/>
          <p:cNvPicPr>
            <a:picLocks noChangeAspect="1" noChangeArrowheads="1"/>
          </p:cNvPicPr>
          <p:nvPr/>
        </p:nvPicPr>
        <p:blipFill>
          <a:blip r:embed="rId45" cstate="print"/>
          <a:srcRect/>
          <a:stretch>
            <a:fillRect/>
          </a:stretch>
        </p:blipFill>
        <p:spPr bwMode="auto">
          <a:xfrm>
            <a:off x="23164800" y="8534400"/>
            <a:ext cx="3352800" cy="2571750"/>
          </a:xfrm>
          <a:prstGeom prst="rect">
            <a:avLst/>
          </a:prstGeom>
          <a:noFill/>
        </p:spPr>
      </p:pic>
      <p:sp>
        <p:nvSpPr>
          <p:cNvPr id="179" name="Text Box 9"/>
          <p:cNvSpPr txBox="1">
            <a:spLocks noChangeArrowheads="1"/>
          </p:cNvSpPr>
          <p:nvPr/>
        </p:nvSpPr>
        <p:spPr bwMode="auto">
          <a:xfrm>
            <a:off x="23850600" y="11277600"/>
            <a:ext cx="1923925" cy="369332"/>
          </a:xfrm>
          <a:prstGeom prst="rect">
            <a:avLst/>
          </a:prstGeom>
          <a:noFill/>
          <a:ln w="9525">
            <a:noFill/>
            <a:miter lim="800000"/>
            <a:headEnd/>
            <a:tailEnd/>
          </a:ln>
          <a:effectLst/>
        </p:spPr>
        <p:txBody>
          <a:bodyPr wrap="none">
            <a:spAutoFit/>
          </a:bodyPr>
          <a:lstStyle/>
          <a:p>
            <a:r>
              <a:rPr lang="es-PR" dirty="0" smtClean="0">
                <a:latin typeface="Arial Narrow" pitchFamily="34" charset="0"/>
              </a:rPr>
              <a:t>Experimental </a:t>
            </a:r>
            <a:r>
              <a:rPr lang="es-PR" dirty="0">
                <a:latin typeface="Arial Narrow" pitchFamily="34" charset="0"/>
              </a:rPr>
              <a:t>set-up.</a:t>
            </a:r>
          </a:p>
        </p:txBody>
      </p:sp>
      <p:pic>
        <p:nvPicPr>
          <p:cNvPr id="1033" name="Picture 9"/>
          <p:cNvPicPr>
            <a:picLocks noChangeAspect="1" noChangeArrowheads="1"/>
          </p:cNvPicPr>
          <p:nvPr/>
        </p:nvPicPr>
        <p:blipFill>
          <a:blip r:embed="rId46" cstate="print"/>
          <a:srcRect/>
          <a:stretch>
            <a:fillRect/>
          </a:stretch>
        </p:blipFill>
        <p:spPr bwMode="auto">
          <a:xfrm>
            <a:off x="22707600" y="6858000"/>
            <a:ext cx="1371600" cy="981840"/>
          </a:xfrm>
          <a:prstGeom prst="rect">
            <a:avLst/>
          </a:prstGeom>
          <a:noFill/>
          <a:ln w="9525">
            <a:noFill/>
            <a:miter lim="800000"/>
            <a:headEnd/>
            <a:tailEnd/>
          </a:ln>
        </p:spPr>
      </p:pic>
      <p:sp>
        <p:nvSpPr>
          <p:cNvPr id="183" name="Text Box 1088"/>
          <p:cNvSpPr txBox="1">
            <a:spLocks noChangeArrowheads="1"/>
          </p:cNvSpPr>
          <p:nvPr/>
        </p:nvSpPr>
        <p:spPr bwMode="auto">
          <a:xfrm>
            <a:off x="22479000" y="5410200"/>
            <a:ext cx="9753600" cy="1027101"/>
          </a:xfrm>
          <a:prstGeom prst="rect">
            <a:avLst/>
          </a:prstGeom>
          <a:gradFill flip="none" rotWithShape="1">
            <a:gsLst>
              <a:gs pos="0">
                <a:srgbClr val="92D050"/>
              </a:gs>
              <a:gs pos="64999">
                <a:srgbClr val="F0EBD5"/>
              </a:gs>
              <a:gs pos="100000">
                <a:srgbClr val="D1C39F"/>
              </a:gs>
            </a:gsLst>
            <a:lin ang="2700000" scaled="1"/>
            <a:tileRect/>
          </a:gradFill>
          <a:ln w="12700">
            <a:solidFill>
              <a:schemeClr val="tx1"/>
            </a:solidFill>
            <a:miter lim="800000"/>
            <a:headEnd/>
            <a:tailEnd/>
          </a:ln>
        </p:spPr>
        <p:txBody>
          <a:bodyPr wrap="square" lIns="264744" tIns="264744" rIns="264744" bIns="264744">
            <a:spAutoFit/>
          </a:bodyPr>
          <a:lstStyle/>
          <a:p>
            <a:pPr defTabSz="673100" eaLnBrk="0" hangingPunct="0">
              <a:spcBef>
                <a:spcPct val="50000"/>
              </a:spcBef>
            </a:pPr>
            <a:endParaRPr lang="en-US" sz="3200" b="1" dirty="0">
              <a:solidFill>
                <a:schemeClr val="bg1"/>
              </a:solidFill>
              <a:latin typeface="Arial" charset="0"/>
            </a:endParaRPr>
          </a:p>
        </p:txBody>
      </p:sp>
      <p:sp>
        <p:nvSpPr>
          <p:cNvPr id="184" name="Text Box 1088"/>
          <p:cNvSpPr txBox="1">
            <a:spLocks noChangeArrowheads="1"/>
          </p:cNvSpPr>
          <p:nvPr/>
        </p:nvSpPr>
        <p:spPr bwMode="auto">
          <a:xfrm>
            <a:off x="22479000" y="11658600"/>
            <a:ext cx="9753600" cy="1027101"/>
          </a:xfrm>
          <a:prstGeom prst="rect">
            <a:avLst/>
          </a:prstGeom>
          <a:gradFill flip="none" rotWithShape="1">
            <a:gsLst>
              <a:gs pos="0">
                <a:srgbClr val="92D050"/>
              </a:gs>
              <a:gs pos="64999">
                <a:srgbClr val="F0EBD5"/>
              </a:gs>
              <a:gs pos="100000">
                <a:srgbClr val="D1C39F"/>
              </a:gs>
            </a:gsLst>
            <a:lin ang="2700000" scaled="1"/>
            <a:tileRect/>
          </a:gradFill>
          <a:ln w="12700">
            <a:solidFill>
              <a:schemeClr val="tx1"/>
            </a:solidFill>
            <a:miter lim="800000"/>
            <a:headEnd/>
            <a:tailEnd/>
          </a:ln>
        </p:spPr>
        <p:txBody>
          <a:bodyPr wrap="square" lIns="264744" tIns="264744" rIns="264744" bIns="264744">
            <a:spAutoFit/>
          </a:bodyPr>
          <a:lstStyle/>
          <a:p>
            <a:pPr defTabSz="673100" eaLnBrk="0" hangingPunct="0">
              <a:spcBef>
                <a:spcPct val="50000"/>
              </a:spcBef>
            </a:pPr>
            <a:endParaRPr lang="en-US" sz="3200" b="1" dirty="0">
              <a:solidFill>
                <a:schemeClr val="bg1"/>
              </a:solidFill>
              <a:latin typeface="Arial" charset="0"/>
            </a:endParaRPr>
          </a:p>
        </p:txBody>
      </p:sp>
      <p:sp>
        <p:nvSpPr>
          <p:cNvPr id="185" name="Rectangle 184"/>
          <p:cNvSpPr/>
          <p:nvPr/>
        </p:nvSpPr>
        <p:spPr>
          <a:xfrm>
            <a:off x="22479000" y="5410200"/>
            <a:ext cx="9753600" cy="923330"/>
          </a:xfrm>
          <a:prstGeom prst="rect">
            <a:avLst/>
          </a:prstGeom>
          <a:noFill/>
        </p:spPr>
        <p:txBody>
          <a:bodyPr wrap="square">
            <a:spAutoFit/>
          </a:bodyPr>
          <a:lstStyle/>
          <a:p>
            <a:pPr algn="ctr" eaLnBrk="0" hangingPunct="0">
              <a:defRPr/>
            </a:pP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Application: Solar Car</a:t>
            </a:r>
            <a:endPar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86" name="Rectangle 185"/>
          <p:cNvSpPr/>
          <p:nvPr/>
        </p:nvSpPr>
        <p:spPr>
          <a:xfrm>
            <a:off x="22479000" y="11658600"/>
            <a:ext cx="9753600" cy="923330"/>
          </a:xfrm>
          <a:prstGeom prst="rect">
            <a:avLst/>
          </a:prstGeom>
          <a:noFill/>
        </p:spPr>
        <p:txBody>
          <a:bodyPr wrap="square">
            <a:spAutoFit/>
          </a:bodyPr>
          <a:lstStyle/>
          <a:p>
            <a:pPr algn="ctr" eaLnBrk="0" hangingPunct="0">
              <a:defRPr/>
            </a:pP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Application: Power Markets</a:t>
            </a:r>
            <a:endPar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87" name="Picture 2"/>
          <p:cNvPicPr>
            <a:picLocks noChangeAspect="1" noChangeArrowheads="1"/>
          </p:cNvPicPr>
          <p:nvPr/>
        </p:nvPicPr>
        <p:blipFill>
          <a:blip r:embed="rId47" cstate="print"/>
          <a:srcRect/>
          <a:stretch>
            <a:fillRect/>
          </a:stretch>
        </p:blipFill>
        <p:spPr bwMode="auto">
          <a:xfrm>
            <a:off x="27660600" y="15392400"/>
            <a:ext cx="4419600" cy="2646363"/>
          </a:xfrm>
          <a:prstGeom prst="rect">
            <a:avLst/>
          </a:prstGeom>
          <a:noFill/>
          <a:ln w="9525">
            <a:noFill/>
            <a:miter lim="800000"/>
            <a:headEnd/>
            <a:tailEnd/>
          </a:ln>
        </p:spPr>
      </p:pic>
      <p:pic>
        <p:nvPicPr>
          <p:cNvPr id="188" name="Picture 3"/>
          <p:cNvPicPr>
            <a:picLocks noChangeAspect="1" noChangeArrowheads="1"/>
          </p:cNvPicPr>
          <p:nvPr/>
        </p:nvPicPr>
        <p:blipFill>
          <a:blip r:embed="rId48" cstate="print"/>
          <a:srcRect/>
          <a:stretch>
            <a:fillRect/>
          </a:stretch>
        </p:blipFill>
        <p:spPr bwMode="auto">
          <a:xfrm>
            <a:off x="22555200" y="13792200"/>
            <a:ext cx="4724400" cy="2200275"/>
          </a:xfrm>
          <a:prstGeom prst="rect">
            <a:avLst/>
          </a:prstGeom>
          <a:noFill/>
          <a:ln w="9525">
            <a:noFill/>
            <a:miter lim="800000"/>
            <a:headEnd/>
            <a:tailEnd/>
          </a:ln>
          <a:effectLst/>
        </p:spPr>
      </p:pic>
      <p:pic>
        <p:nvPicPr>
          <p:cNvPr id="190" name="Picture 5" descr="DSC06546"/>
          <p:cNvPicPr>
            <a:picLocks noChangeAspect="1" noChangeArrowheads="1"/>
          </p:cNvPicPr>
          <p:nvPr/>
        </p:nvPicPr>
        <p:blipFill>
          <a:blip r:embed="rId49" cstate="print"/>
          <a:srcRect/>
          <a:stretch>
            <a:fillRect/>
          </a:stretch>
        </p:blipFill>
        <p:spPr bwMode="auto">
          <a:xfrm>
            <a:off x="22860000" y="12801600"/>
            <a:ext cx="2743200" cy="1824038"/>
          </a:xfrm>
          <a:prstGeom prst="rect">
            <a:avLst/>
          </a:prstGeom>
          <a:noFill/>
          <a:ln w="9525">
            <a:noFill/>
            <a:miter lim="800000"/>
            <a:headEnd/>
            <a:tailEnd/>
          </a:ln>
        </p:spPr>
      </p:pic>
      <p:pic>
        <p:nvPicPr>
          <p:cNvPr id="191" name="Picture 6"/>
          <p:cNvPicPr>
            <a:picLocks noChangeAspect="1" noChangeArrowheads="1"/>
          </p:cNvPicPr>
          <p:nvPr/>
        </p:nvPicPr>
        <p:blipFill>
          <a:blip r:embed="rId50" cstate="print"/>
          <a:srcRect/>
          <a:stretch>
            <a:fillRect/>
          </a:stretch>
        </p:blipFill>
        <p:spPr bwMode="auto">
          <a:xfrm>
            <a:off x="28346400" y="12725400"/>
            <a:ext cx="3733800" cy="2792413"/>
          </a:xfrm>
          <a:prstGeom prst="rect">
            <a:avLst/>
          </a:prstGeom>
          <a:noFill/>
          <a:ln w="9525">
            <a:noFill/>
            <a:miter lim="800000"/>
            <a:headEnd/>
            <a:tailEnd/>
          </a:ln>
        </p:spPr>
      </p:pic>
      <p:pic>
        <p:nvPicPr>
          <p:cNvPr id="192" name="Picture 1"/>
          <p:cNvPicPr>
            <a:picLocks noChangeAspect="1" noChangeArrowheads="1"/>
          </p:cNvPicPr>
          <p:nvPr/>
        </p:nvPicPr>
        <p:blipFill>
          <a:blip r:embed="rId51" cstate="print"/>
          <a:srcRect/>
          <a:stretch>
            <a:fillRect/>
          </a:stretch>
        </p:blipFill>
        <p:spPr bwMode="auto">
          <a:xfrm>
            <a:off x="23698200" y="15697200"/>
            <a:ext cx="3962400" cy="2374900"/>
          </a:xfrm>
          <a:prstGeom prst="rect">
            <a:avLst/>
          </a:prstGeom>
          <a:noFill/>
          <a:ln w="9525">
            <a:noFill/>
            <a:miter lim="800000"/>
            <a:headEnd/>
            <a:tailEnd/>
          </a:ln>
        </p:spPr>
      </p:pic>
      <p:pic>
        <p:nvPicPr>
          <p:cNvPr id="193" name="Picture 8" descr="PRMap"/>
          <p:cNvPicPr>
            <a:picLocks noChangeAspect="1" noChangeArrowheads="1"/>
          </p:cNvPicPr>
          <p:nvPr/>
        </p:nvPicPr>
        <p:blipFill>
          <a:blip r:embed="rId52" cstate="print"/>
          <a:srcRect/>
          <a:stretch>
            <a:fillRect/>
          </a:stretch>
        </p:blipFill>
        <p:spPr bwMode="auto">
          <a:xfrm>
            <a:off x="25908000" y="12725400"/>
            <a:ext cx="2427419" cy="1295400"/>
          </a:xfrm>
          <a:prstGeom prst="rect">
            <a:avLst/>
          </a:prstGeom>
          <a:noFill/>
        </p:spPr>
      </p:pic>
      <p:sp>
        <p:nvSpPr>
          <p:cNvPr id="194" name="Text Box 1088"/>
          <p:cNvSpPr txBox="1">
            <a:spLocks noChangeArrowheads="1"/>
          </p:cNvSpPr>
          <p:nvPr/>
        </p:nvSpPr>
        <p:spPr bwMode="auto">
          <a:xfrm>
            <a:off x="22479000" y="18059400"/>
            <a:ext cx="9753600" cy="1027101"/>
          </a:xfrm>
          <a:prstGeom prst="rect">
            <a:avLst/>
          </a:prstGeom>
          <a:gradFill flip="none" rotWithShape="1">
            <a:gsLst>
              <a:gs pos="0">
                <a:srgbClr val="92D050"/>
              </a:gs>
              <a:gs pos="64999">
                <a:srgbClr val="F0EBD5"/>
              </a:gs>
              <a:gs pos="100000">
                <a:srgbClr val="D1C39F"/>
              </a:gs>
            </a:gsLst>
            <a:lin ang="2700000" scaled="1"/>
            <a:tileRect/>
          </a:gradFill>
          <a:ln w="12700">
            <a:solidFill>
              <a:schemeClr val="tx1"/>
            </a:solidFill>
            <a:miter lim="800000"/>
            <a:headEnd/>
            <a:tailEnd/>
          </a:ln>
        </p:spPr>
        <p:txBody>
          <a:bodyPr wrap="square" lIns="264744" tIns="264744" rIns="264744" bIns="264744">
            <a:spAutoFit/>
          </a:bodyPr>
          <a:lstStyle/>
          <a:p>
            <a:pPr defTabSz="673100" eaLnBrk="0" hangingPunct="0">
              <a:spcBef>
                <a:spcPct val="50000"/>
              </a:spcBef>
            </a:pPr>
            <a:endParaRPr lang="en-US" sz="3200" b="1" dirty="0">
              <a:solidFill>
                <a:schemeClr val="bg1"/>
              </a:solidFill>
              <a:latin typeface="Arial" charset="0"/>
            </a:endParaRPr>
          </a:p>
        </p:txBody>
      </p:sp>
      <p:sp>
        <p:nvSpPr>
          <p:cNvPr id="195" name="Rectangle 194"/>
          <p:cNvSpPr/>
          <p:nvPr/>
        </p:nvSpPr>
        <p:spPr>
          <a:xfrm>
            <a:off x="22479000" y="18059400"/>
            <a:ext cx="9753600" cy="923330"/>
          </a:xfrm>
          <a:prstGeom prst="rect">
            <a:avLst/>
          </a:prstGeom>
          <a:noFill/>
        </p:spPr>
        <p:txBody>
          <a:bodyPr wrap="square">
            <a:spAutoFit/>
          </a:bodyPr>
          <a:lstStyle/>
          <a:p>
            <a:pPr algn="ctr" eaLnBrk="0" hangingPunct="0">
              <a:defRPr/>
            </a:pP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Application: Micro-Mouse</a:t>
            </a:r>
            <a:endPar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96" name="Picture 5"/>
          <p:cNvPicPr>
            <a:picLocks noChangeAspect="1" noChangeArrowheads="1"/>
          </p:cNvPicPr>
          <p:nvPr/>
        </p:nvPicPr>
        <p:blipFill>
          <a:blip r:embed="rId53" cstate="print"/>
          <a:srcRect/>
          <a:stretch>
            <a:fillRect/>
          </a:stretch>
        </p:blipFill>
        <p:spPr bwMode="auto">
          <a:xfrm>
            <a:off x="30403800" y="19278600"/>
            <a:ext cx="1524000" cy="1143000"/>
          </a:xfrm>
          <a:prstGeom prst="rect">
            <a:avLst/>
          </a:prstGeom>
          <a:noFill/>
          <a:ln w="12700" cap="flat">
            <a:noFill/>
            <a:miter lim="800000"/>
            <a:headEnd/>
            <a:tailEnd/>
          </a:ln>
        </p:spPr>
      </p:pic>
      <p:pic>
        <p:nvPicPr>
          <p:cNvPr id="197" name="Picture 6"/>
          <p:cNvPicPr>
            <a:picLocks noChangeAspect="1" noChangeArrowheads="1"/>
          </p:cNvPicPr>
          <p:nvPr/>
        </p:nvPicPr>
        <p:blipFill>
          <a:blip r:embed="rId54" cstate="print"/>
          <a:srcRect/>
          <a:stretch>
            <a:fillRect/>
          </a:stretch>
        </p:blipFill>
        <p:spPr bwMode="auto">
          <a:xfrm>
            <a:off x="28651200" y="19278600"/>
            <a:ext cx="1524000" cy="1143000"/>
          </a:xfrm>
          <a:prstGeom prst="rect">
            <a:avLst/>
          </a:prstGeom>
          <a:noFill/>
          <a:ln w="12700" cap="flat">
            <a:noFill/>
            <a:miter lim="800000"/>
            <a:headEnd/>
            <a:tailEnd/>
          </a:ln>
        </p:spPr>
      </p:pic>
      <p:pic>
        <p:nvPicPr>
          <p:cNvPr id="198" name="Picture 7"/>
          <p:cNvPicPr>
            <a:picLocks noChangeAspect="1" noChangeArrowheads="1"/>
          </p:cNvPicPr>
          <p:nvPr/>
        </p:nvPicPr>
        <p:blipFill>
          <a:blip r:embed="rId55" cstate="print"/>
          <a:srcRect/>
          <a:stretch>
            <a:fillRect/>
          </a:stretch>
        </p:blipFill>
        <p:spPr bwMode="auto">
          <a:xfrm>
            <a:off x="22631400" y="19278600"/>
            <a:ext cx="4249737" cy="1104900"/>
          </a:xfrm>
          <a:prstGeom prst="rect">
            <a:avLst/>
          </a:prstGeom>
          <a:noFill/>
        </p:spPr>
      </p:pic>
      <p:pic>
        <p:nvPicPr>
          <p:cNvPr id="199" name="Picture 8"/>
          <p:cNvPicPr>
            <a:picLocks noChangeAspect="1" noChangeArrowheads="1"/>
          </p:cNvPicPr>
          <p:nvPr/>
        </p:nvPicPr>
        <p:blipFill>
          <a:blip r:embed="rId56" cstate="print"/>
          <a:srcRect/>
          <a:stretch>
            <a:fillRect/>
          </a:stretch>
        </p:blipFill>
        <p:spPr bwMode="auto">
          <a:xfrm>
            <a:off x="26974800" y="19278600"/>
            <a:ext cx="1447800" cy="1143054"/>
          </a:xfrm>
          <a:prstGeom prst="rect">
            <a:avLst/>
          </a:prstGeom>
          <a:noFill/>
        </p:spPr>
      </p:pic>
      <p:sp>
        <p:nvSpPr>
          <p:cNvPr id="200" name="Text Box 9"/>
          <p:cNvSpPr txBox="1">
            <a:spLocks noChangeArrowheads="1"/>
          </p:cNvSpPr>
          <p:nvPr/>
        </p:nvSpPr>
        <p:spPr bwMode="auto">
          <a:xfrm>
            <a:off x="23012400" y="20497800"/>
            <a:ext cx="8763000" cy="646331"/>
          </a:xfrm>
          <a:prstGeom prst="rect">
            <a:avLst/>
          </a:prstGeom>
          <a:noFill/>
          <a:ln w="9525">
            <a:noFill/>
            <a:miter lim="800000"/>
            <a:headEnd/>
            <a:tailEnd/>
          </a:ln>
          <a:effectLst/>
        </p:spPr>
        <p:txBody>
          <a:bodyPr wrap="square">
            <a:spAutoFit/>
          </a:bodyPr>
          <a:lstStyle/>
          <a:p>
            <a:r>
              <a:rPr lang="en-US" dirty="0"/>
              <a:t>From an idea to a reality!!! For first time the UPRM will compete in the IEEE </a:t>
            </a:r>
            <a:r>
              <a:rPr lang="en-US" dirty="0" err="1"/>
              <a:t>MicroMouse</a:t>
            </a:r>
            <a:r>
              <a:rPr lang="en-US" dirty="0"/>
              <a:t> Competition and </a:t>
            </a:r>
            <a:r>
              <a:rPr lang="es-PR" dirty="0"/>
              <a:t>M</a:t>
            </a:r>
            <a:r>
              <a:rPr lang="es-PR" baseline="-25000" dirty="0"/>
              <a:t>inds</a:t>
            </a:r>
            <a:r>
              <a:rPr lang="es-PR" baseline="30000" dirty="0"/>
              <a:t>2 </a:t>
            </a:r>
            <a:r>
              <a:rPr lang="es-PR" dirty="0"/>
              <a:t>CREATE </a:t>
            </a:r>
            <a:r>
              <a:rPr lang="es-PR" dirty="0" err="1"/>
              <a:t>Research</a:t>
            </a:r>
            <a:r>
              <a:rPr lang="es-PR" dirty="0"/>
              <a:t> </a:t>
            </a:r>
            <a:r>
              <a:rPr lang="es-PR" dirty="0" err="1"/>
              <a:t>Team</a:t>
            </a:r>
            <a:r>
              <a:rPr lang="en-US" dirty="0"/>
              <a:t> will represent the UPRM’s colors and PR.</a:t>
            </a:r>
          </a:p>
        </p:txBody>
      </p:sp>
      <p:sp>
        <p:nvSpPr>
          <p:cNvPr id="202" name="Text Box 1088"/>
          <p:cNvSpPr txBox="1">
            <a:spLocks noChangeArrowheads="1"/>
          </p:cNvSpPr>
          <p:nvPr/>
        </p:nvSpPr>
        <p:spPr bwMode="auto">
          <a:xfrm>
            <a:off x="22479000" y="21183600"/>
            <a:ext cx="9753600" cy="1027101"/>
          </a:xfrm>
          <a:prstGeom prst="rect">
            <a:avLst/>
          </a:prstGeom>
          <a:gradFill flip="none" rotWithShape="1">
            <a:gsLst>
              <a:gs pos="0">
                <a:srgbClr val="92D050"/>
              </a:gs>
              <a:gs pos="64999">
                <a:srgbClr val="F0EBD5"/>
              </a:gs>
              <a:gs pos="100000">
                <a:srgbClr val="D1C39F"/>
              </a:gs>
            </a:gsLst>
            <a:lin ang="2700000" scaled="1"/>
            <a:tileRect/>
          </a:gradFill>
          <a:ln w="12700">
            <a:solidFill>
              <a:schemeClr val="tx1"/>
            </a:solidFill>
            <a:miter lim="800000"/>
            <a:headEnd/>
            <a:tailEnd/>
          </a:ln>
        </p:spPr>
        <p:txBody>
          <a:bodyPr wrap="square" lIns="264744" tIns="264744" rIns="264744" bIns="264744">
            <a:spAutoFit/>
          </a:bodyPr>
          <a:lstStyle/>
          <a:p>
            <a:pPr defTabSz="673100" eaLnBrk="0" hangingPunct="0">
              <a:spcBef>
                <a:spcPct val="50000"/>
              </a:spcBef>
            </a:pPr>
            <a:endParaRPr lang="en-US" sz="3200" b="1" dirty="0">
              <a:solidFill>
                <a:schemeClr val="bg1"/>
              </a:solidFill>
              <a:latin typeface="Arial" charset="0"/>
            </a:endParaRPr>
          </a:p>
        </p:txBody>
      </p:sp>
      <p:sp>
        <p:nvSpPr>
          <p:cNvPr id="203" name="Rectangle 202"/>
          <p:cNvSpPr/>
          <p:nvPr/>
        </p:nvSpPr>
        <p:spPr>
          <a:xfrm>
            <a:off x="22479000" y="21183600"/>
            <a:ext cx="9753600" cy="923330"/>
          </a:xfrm>
          <a:prstGeom prst="rect">
            <a:avLst/>
          </a:prstGeom>
          <a:noFill/>
        </p:spPr>
        <p:txBody>
          <a:bodyPr wrap="square">
            <a:spAutoFit/>
          </a:bodyPr>
          <a:lstStyle/>
          <a:p>
            <a:pPr algn="ctr" eaLnBrk="0" hangingPunct="0">
              <a:defRPr/>
            </a:pP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International Collaboration</a:t>
            </a:r>
            <a:endPar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209" name="Picture 8"/>
          <p:cNvPicPr>
            <a:picLocks noChangeAspect="1" noChangeArrowheads="1"/>
          </p:cNvPicPr>
          <p:nvPr/>
        </p:nvPicPr>
        <p:blipFill>
          <a:blip r:embed="rId57" cstate="print"/>
          <a:srcRect/>
          <a:stretch>
            <a:fillRect/>
          </a:stretch>
        </p:blipFill>
        <p:spPr bwMode="auto">
          <a:xfrm flipH="1">
            <a:off x="28956000" y="22326600"/>
            <a:ext cx="3200400" cy="2033588"/>
          </a:xfrm>
          <a:prstGeom prst="rect">
            <a:avLst/>
          </a:prstGeom>
          <a:noFill/>
          <a:ln w="9525">
            <a:noFill/>
            <a:miter lim="800000"/>
            <a:headEnd/>
            <a:tailEnd/>
          </a:ln>
          <a:effectLst/>
        </p:spPr>
      </p:pic>
      <p:pic>
        <p:nvPicPr>
          <p:cNvPr id="1034" name="Picture 10"/>
          <p:cNvPicPr>
            <a:picLocks noChangeAspect="1" noChangeArrowheads="1"/>
          </p:cNvPicPr>
          <p:nvPr/>
        </p:nvPicPr>
        <p:blipFill>
          <a:blip r:embed="rId58" cstate="print"/>
          <a:srcRect/>
          <a:stretch>
            <a:fillRect/>
          </a:stretch>
        </p:blipFill>
        <p:spPr bwMode="auto">
          <a:xfrm>
            <a:off x="26822400" y="23241000"/>
            <a:ext cx="1813125" cy="1118818"/>
          </a:xfrm>
          <a:prstGeom prst="rect">
            <a:avLst/>
          </a:prstGeom>
          <a:noFill/>
          <a:ln w="9525">
            <a:noFill/>
            <a:miter lim="800000"/>
            <a:headEnd/>
            <a:tailEnd/>
          </a:ln>
        </p:spPr>
      </p:pic>
      <p:pic>
        <p:nvPicPr>
          <p:cNvPr id="210" name="Picture 13"/>
          <p:cNvPicPr>
            <a:picLocks noChangeAspect="1" noChangeArrowheads="1"/>
          </p:cNvPicPr>
          <p:nvPr/>
        </p:nvPicPr>
        <p:blipFill>
          <a:blip r:embed="rId59" cstate="print"/>
          <a:srcRect/>
          <a:stretch>
            <a:fillRect/>
          </a:stretch>
        </p:blipFill>
        <p:spPr bwMode="auto">
          <a:xfrm flipH="1">
            <a:off x="22555200" y="22326600"/>
            <a:ext cx="2743200" cy="2055812"/>
          </a:xfrm>
          <a:prstGeom prst="rect">
            <a:avLst/>
          </a:prstGeom>
          <a:noFill/>
          <a:ln w="9525">
            <a:noFill/>
            <a:miter lim="800000"/>
            <a:headEnd/>
            <a:tailEnd/>
          </a:ln>
          <a:effectLst/>
        </p:spPr>
      </p:pic>
      <p:pic>
        <p:nvPicPr>
          <p:cNvPr id="1036" name="Picture 12"/>
          <p:cNvPicPr>
            <a:picLocks noChangeAspect="1" noChangeArrowheads="1"/>
          </p:cNvPicPr>
          <p:nvPr/>
        </p:nvPicPr>
        <p:blipFill>
          <a:blip r:embed="rId60" cstate="print"/>
          <a:srcRect/>
          <a:stretch>
            <a:fillRect/>
          </a:stretch>
        </p:blipFill>
        <p:spPr bwMode="auto">
          <a:xfrm>
            <a:off x="25603200" y="22402800"/>
            <a:ext cx="758412" cy="663575"/>
          </a:xfrm>
          <a:prstGeom prst="rect">
            <a:avLst/>
          </a:prstGeom>
          <a:noFill/>
          <a:ln w="9525">
            <a:noFill/>
            <a:miter lim="800000"/>
            <a:headEnd/>
            <a:tailEnd/>
          </a:ln>
        </p:spPr>
      </p:pic>
      <p:sp>
        <p:nvSpPr>
          <p:cNvPr id="211" name="Text Box 5"/>
          <p:cNvSpPr txBox="1">
            <a:spLocks noChangeArrowheads="1"/>
          </p:cNvSpPr>
          <p:nvPr/>
        </p:nvSpPr>
        <p:spPr bwMode="auto">
          <a:xfrm>
            <a:off x="26517600" y="22402800"/>
            <a:ext cx="2406236" cy="646331"/>
          </a:xfrm>
          <a:prstGeom prst="rect">
            <a:avLst/>
          </a:prstGeom>
          <a:noFill/>
          <a:ln w="9525">
            <a:noFill/>
            <a:miter lim="800000"/>
            <a:headEnd/>
            <a:tailEnd/>
          </a:ln>
          <a:effectLst/>
        </p:spPr>
        <p:txBody>
          <a:bodyPr wrap="none">
            <a:spAutoFit/>
          </a:bodyPr>
          <a:lstStyle/>
          <a:p>
            <a:pPr algn="ctr"/>
            <a:r>
              <a:rPr lang="es-PR" dirty="0" err="1" smtClean="0">
                <a:latin typeface="Arial Narrow" pitchFamily="34" charset="0"/>
              </a:rPr>
              <a:t>Voronezh</a:t>
            </a:r>
            <a:r>
              <a:rPr lang="es-PR" dirty="0" smtClean="0">
                <a:latin typeface="Arial Narrow" pitchFamily="34" charset="0"/>
              </a:rPr>
              <a:t> </a:t>
            </a:r>
            <a:r>
              <a:rPr lang="es-PR" dirty="0" err="1" smtClean="0">
                <a:latin typeface="Arial Narrow" pitchFamily="34" charset="0"/>
              </a:rPr>
              <a:t>State</a:t>
            </a:r>
            <a:r>
              <a:rPr lang="es-PR" dirty="0" smtClean="0">
                <a:latin typeface="Arial Narrow" pitchFamily="34" charset="0"/>
              </a:rPr>
              <a:t> </a:t>
            </a:r>
            <a:r>
              <a:rPr lang="es-PR" dirty="0" err="1" smtClean="0">
                <a:latin typeface="Arial Narrow" pitchFamily="34" charset="0"/>
              </a:rPr>
              <a:t>University</a:t>
            </a:r>
            <a:r>
              <a:rPr lang="es-PR" dirty="0" smtClean="0">
                <a:latin typeface="Arial Narrow" pitchFamily="34" charset="0"/>
              </a:rPr>
              <a:t>,</a:t>
            </a:r>
          </a:p>
          <a:p>
            <a:pPr algn="ctr"/>
            <a:r>
              <a:rPr lang="es-PR" dirty="0" err="1" smtClean="0">
                <a:latin typeface="Arial Narrow" pitchFamily="34" charset="0"/>
              </a:rPr>
              <a:t>Voronezh</a:t>
            </a:r>
            <a:r>
              <a:rPr lang="es-PR" dirty="0" smtClean="0">
                <a:latin typeface="Arial Narrow" pitchFamily="34" charset="0"/>
              </a:rPr>
              <a:t>, </a:t>
            </a:r>
            <a:r>
              <a:rPr lang="es-PR" dirty="0" err="1" smtClean="0">
                <a:latin typeface="Arial Narrow" pitchFamily="34" charset="0"/>
              </a:rPr>
              <a:t>Russia</a:t>
            </a:r>
            <a:endParaRPr lang="es-PR" dirty="0">
              <a:latin typeface="Arial Narrow" pitchFamily="34" charset="0"/>
            </a:endParaRPr>
          </a:p>
        </p:txBody>
      </p:sp>
      <p:sp>
        <p:nvSpPr>
          <p:cNvPr id="212" name="Text Box 5"/>
          <p:cNvSpPr txBox="1">
            <a:spLocks noChangeArrowheads="1"/>
          </p:cNvSpPr>
          <p:nvPr/>
        </p:nvSpPr>
        <p:spPr bwMode="auto">
          <a:xfrm>
            <a:off x="25374600" y="23545800"/>
            <a:ext cx="1354858" cy="646331"/>
          </a:xfrm>
          <a:prstGeom prst="rect">
            <a:avLst/>
          </a:prstGeom>
          <a:noFill/>
          <a:ln w="9525">
            <a:noFill/>
            <a:miter lim="800000"/>
            <a:headEnd/>
            <a:tailEnd/>
          </a:ln>
          <a:effectLst/>
        </p:spPr>
        <p:txBody>
          <a:bodyPr wrap="none">
            <a:spAutoFit/>
          </a:bodyPr>
          <a:lstStyle/>
          <a:p>
            <a:pPr algn="ctr"/>
            <a:r>
              <a:rPr lang="es-PR" dirty="0" smtClean="0">
                <a:latin typeface="Arial Narrow" pitchFamily="34" charset="0"/>
              </a:rPr>
              <a:t>CIEMAT</a:t>
            </a:r>
          </a:p>
          <a:p>
            <a:pPr algn="ctr"/>
            <a:r>
              <a:rPr lang="es-PR" dirty="0" smtClean="0">
                <a:latin typeface="Arial Narrow" pitchFamily="34" charset="0"/>
              </a:rPr>
              <a:t>Madrid, </a:t>
            </a:r>
            <a:r>
              <a:rPr lang="es-PR" dirty="0" err="1" smtClean="0">
                <a:latin typeface="Arial Narrow" pitchFamily="34" charset="0"/>
              </a:rPr>
              <a:t>Spain</a:t>
            </a:r>
            <a:endParaRPr lang="es-PR" dirty="0">
              <a:latin typeface="Arial Narrow" pitchFamily="34" charset="0"/>
            </a:endParaRPr>
          </a:p>
        </p:txBody>
      </p:sp>
      <p:pic>
        <p:nvPicPr>
          <p:cNvPr id="1037" name="Picture 13"/>
          <p:cNvPicPr>
            <a:picLocks noChangeAspect="1" noChangeArrowheads="1"/>
          </p:cNvPicPr>
          <p:nvPr/>
        </p:nvPicPr>
        <p:blipFill>
          <a:blip r:embed="rId61" cstate="print"/>
          <a:srcRect/>
          <a:stretch>
            <a:fillRect/>
          </a:stretch>
        </p:blipFill>
        <p:spPr bwMode="auto">
          <a:xfrm>
            <a:off x="7772400" y="18897601"/>
            <a:ext cx="687696" cy="693446"/>
          </a:xfrm>
          <a:prstGeom prst="rect">
            <a:avLst/>
          </a:prstGeom>
          <a:noFill/>
          <a:ln w="9525">
            <a:noFill/>
            <a:miter lim="800000"/>
            <a:headEnd/>
            <a:tailEnd/>
          </a:ln>
        </p:spPr>
      </p:pic>
      <p:pic>
        <p:nvPicPr>
          <p:cNvPr id="216" name="ipf3fDUhwyHTtxKLM:" descr="http://t0.gstatic.com/images?q=tbn:3fDUhwyHTtxKLM:http://brotherpeacemaker.files.wordpress.com/2009/02/gm_logo.jpg">
            <a:hlinkClick r:id="rId7"/>
          </p:cNvPr>
          <p:cNvPicPr/>
          <p:nvPr/>
        </p:nvPicPr>
        <p:blipFill>
          <a:blip r:embed="rId8" cstate="print"/>
          <a:srcRect/>
          <a:stretch>
            <a:fillRect/>
          </a:stretch>
        </p:blipFill>
        <p:spPr bwMode="auto">
          <a:xfrm>
            <a:off x="24536400" y="7848600"/>
            <a:ext cx="565639"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Custom 2">
      <a:dk1>
        <a:srgbClr val="000000"/>
      </a:dk1>
      <a:lt1>
        <a:srgbClr val="FFFFFF"/>
      </a:lt1>
      <a:dk2>
        <a:srgbClr val="000000"/>
      </a:dk2>
      <a:lt2>
        <a:srgbClr val="808080"/>
      </a:lt2>
      <a:accent1>
        <a:srgbClr val="5F5F5F"/>
      </a:accent1>
      <a:accent2>
        <a:srgbClr val="0066FF"/>
      </a:accent2>
      <a:accent3>
        <a:srgbClr val="FFFFFF"/>
      </a:accent3>
      <a:accent4>
        <a:srgbClr val="000000"/>
      </a:accent4>
      <a:accent5>
        <a:srgbClr val="B6B6B6"/>
      </a:accent5>
      <a:accent6>
        <a:srgbClr val="005CE7"/>
      </a:accent6>
      <a:hlink>
        <a:srgbClr val="007200"/>
      </a:hlink>
      <a:folHlink>
        <a:srgbClr val="009900"/>
      </a:folHlink>
    </a:clrScheme>
    <a:fontScheme name="Blank Presentation">
      <a:majorFont>
        <a:latin typeface="Arial"/>
        <a:ea typeface=""/>
        <a:cs typeface=""/>
      </a:majorFont>
      <a:minorFont>
        <a:latin typeface="Arial Unicode MS"/>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6731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6731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33CC"/>
        </a:dk2>
        <a:lt2>
          <a:srgbClr val="808080"/>
        </a:lt2>
        <a:accent1>
          <a:srgbClr val="CC3300"/>
        </a:accent1>
        <a:accent2>
          <a:srgbClr val="FFCC00"/>
        </a:accent2>
        <a:accent3>
          <a:srgbClr val="FFFFFF"/>
        </a:accent3>
        <a:accent4>
          <a:srgbClr val="000000"/>
        </a:accent4>
        <a:accent5>
          <a:srgbClr val="E2ADAA"/>
        </a:accent5>
        <a:accent6>
          <a:srgbClr val="E7B900"/>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FF9933"/>
        </a:accent1>
        <a:accent2>
          <a:srgbClr val="0000FF"/>
        </a:accent2>
        <a:accent3>
          <a:srgbClr val="FFFFFF"/>
        </a:accent3>
        <a:accent4>
          <a:srgbClr val="000000"/>
        </a:accent4>
        <a:accent5>
          <a:srgbClr val="FFCAAD"/>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5F5F5F"/>
        </a:accent1>
        <a:accent2>
          <a:srgbClr val="0066FF"/>
        </a:accent2>
        <a:accent3>
          <a:srgbClr val="FFFFFF"/>
        </a:accent3>
        <a:accent4>
          <a:srgbClr val="000000"/>
        </a:accent4>
        <a:accent5>
          <a:srgbClr val="B6B6B6"/>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Refined</Template>
  <TotalTime>19383</TotalTime>
  <Words>1357</Words>
  <Application>Microsoft Office PowerPoint</Application>
  <PresentationFormat>Custom</PresentationFormat>
  <Paragraphs>94</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Blank Presentation</vt:lpstr>
      <vt:lpstr>Microsoft Equation 3.0</vt:lpstr>
      <vt:lpstr>Slide 1</vt:lpstr>
    </vt:vector>
  </TitlesOfParts>
  <Company>University of Puerto Rico at Mayaguez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IAP Poster Template</dc:title>
  <dc:creator>Manuel Jimenez</dc:creator>
  <cp:lastModifiedBy>user</cp:lastModifiedBy>
  <cp:revision>786</cp:revision>
  <cp:lastPrinted>1999-09-02T07:14:05Z</cp:lastPrinted>
  <dcterms:created xsi:type="dcterms:W3CDTF">1997-10-24T05:44:18Z</dcterms:created>
  <dcterms:modified xsi:type="dcterms:W3CDTF">2010-02-18T00:45:51Z</dcterms:modified>
</cp:coreProperties>
</file>