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3" r:id="rId3"/>
    <p:sldId id="258" r:id="rId4"/>
    <p:sldId id="257" r:id="rId5"/>
    <p:sldId id="266" r:id="rId6"/>
    <p:sldId id="267" r:id="rId7"/>
    <p:sldId id="265" r:id="rId8"/>
    <p:sldId id="259" r:id="rId9"/>
    <p:sldId id="264" r:id="rId10"/>
    <p:sldId id="260" r:id="rId11"/>
    <p:sldId id="261" r:id="rId12"/>
    <p:sldId id="262" r:id="rId13"/>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5C27EE-7FDC-4D5A-A5B1-73F64D6799A0}" type="datetimeFigureOut">
              <a:rPr lang="es-CO" smtClean="0"/>
              <a:t>24/09/2012</a:t>
            </a:fld>
            <a:endParaRPr lang="es-C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A6CC11-9306-4B83-ACC8-95878C890305}" type="slidenum">
              <a:rPr lang="es-CO" smtClean="0"/>
              <a:t>‹#›</a:t>
            </a:fld>
            <a:endParaRPr lang="es-CO"/>
          </a:p>
        </p:txBody>
      </p:sp>
    </p:spTree>
    <p:extLst>
      <p:ext uri="{BB962C8B-B14F-4D97-AF65-F5344CB8AC3E}">
        <p14:creationId xmlns:p14="http://schemas.microsoft.com/office/powerpoint/2010/main" val="3077324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fld id="{30A6CC11-9306-4B83-ACC8-95878C890305}" type="slidenum">
              <a:rPr lang="es-CO" smtClean="0"/>
              <a:t>1</a:t>
            </a:fld>
            <a:endParaRPr lang="es-CO"/>
          </a:p>
        </p:txBody>
      </p:sp>
    </p:spTree>
    <p:extLst>
      <p:ext uri="{BB962C8B-B14F-4D97-AF65-F5344CB8AC3E}">
        <p14:creationId xmlns:p14="http://schemas.microsoft.com/office/powerpoint/2010/main" val="366669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s-CO" smtClean="0">
              <a:latin typeface="Arial" charset="0"/>
            </a:endParaRPr>
          </a:p>
        </p:txBody>
      </p:sp>
      <p:sp>
        <p:nvSpPr>
          <p:cNvPr id="13316"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58517F9-A21B-44A1-A7E8-AB11896343F5}" type="slidenum">
              <a:rPr lang="es-PR" smtClean="0"/>
              <a:pPr eaLnBrk="1" hangingPunct="1"/>
              <a:t>10</a:t>
            </a:fld>
            <a:endParaRPr lang="es-P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p:spPr>
        <p:txBody>
          <a:bodyPr/>
          <a:lstStyle/>
          <a:p>
            <a:endParaRPr lang="es-CO" smtClean="0">
              <a:latin typeface="Arial" charset="0"/>
            </a:endParaRPr>
          </a:p>
        </p:txBody>
      </p:sp>
      <p:sp>
        <p:nvSpPr>
          <p:cNvPr id="15364"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350BBE-89AD-4743-AA06-31DAE23E57B8}" type="slidenum">
              <a:rPr lang="es-PR" smtClean="0"/>
              <a:pPr eaLnBrk="1" hangingPunct="1"/>
              <a:t>11</a:t>
            </a:fld>
            <a:endParaRPr lang="es-P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fld id="{671BE706-1969-4DF1-9BEF-F7D3EC2578BE}" type="slidenum">
              <a:rPr lang="es-CO" smtClean="0"/>
              <a:t>12</a:t>
            </a:fld>
            <a:endParaRPr lang="es-CO"/>
          </a:p>
        </p:txBody>
      </p:sp>
    </p:spTree>
    <p:extLst>
      <p:ext uri="{BB962C8B-B14F-4D97-AF65-F5344CB8AC3E}">
        <p14:creationId xmlns:p14="http://schemas.microsoft.com/office/powerpoint/2010/main" val="3185729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p:spPr>
        <p:txBody>
          <a:bodyPr/>
          <a:lstStyle/>
          <a:p>
            <a:endParaRPr lang="es-CO" smtClean="0">
              <a:latin typeface="Arial" charset="0"/>
            </a:endParaRPr>
          </a:p>
        </p:txBody>
      </p:sp>
      <p:sp>
        <p:nvSpPr>
          <p:cNvPr id="4" name="Slide Number Placeholder 3"/>
          <p:cNvSpPr>
            <a:spLocks noGrp="1"/>
          </p:cNvSpPr>
          <p:nvPr>
            <p:ph type="sldNum" sz="quarter" idx="5"/>
          </p:nvPr>
        </p:nvSpPr>
        <p:spPr/>
        <p:txBody>
          <a:bodyPr/>
          <a:lstStyle/>
          <a:p>
            <a:pPr>
              <a:defRPr/>
            </a:pPr>
            <a:fld id="{574EB779-31A5-4C0F-9059-CD518826658B}" type="slidenum">
              <a:rPr lang="es-PR" smtClean="0"/>
              <a:pPr>
                <a:defRPr/>
              </a:pPr>
              <a:t>2</a:t>
            </a:fld>
            <a:endParaRPr lang="es-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p:spPr>
        <p:txBody>
          <a:bodyPr/>
          <a:lstStyle/>
          <a:p>
            <a:endParaRPr lang="es-CO" smtClean="0">
              <a:latin typeface="Arial" charset="0"/>
            </a:endParaRPr>
          </a:p>
        </p:txBody>
      </p:sp>
      <p:sp>
        <p:nvSpPr>
          <p:cNvPr id="15364"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C745180-31C5-45C6-A6C1-5DB1E4058F87}" type="slidenum">
              <a:rPr lang="es-PR" smtClean="0"/>
              <a:pPr eaLnBrk="1" hangingPunct="1"/>
              <a:t>3</a:t>
            </a:fld>
            <a:endParaRPr lang="es-P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s-CO" smtClean="0">
              <a:latin typeface="Arial" charset="0"/>
            </a:endParaRPr>
          </a:p>
        </p:txBody>
      </p:sp>
      <p:sp>
        <p:nvSpPr>
          <p:cNvPr id="13316"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5174995-3B55-42C9-85A2-C1967251ACC1}" type="slidenum">
              <a:rPr lang="es-PR" smtClean="0"/>
              <a:pPr eaLnBrk="1" hangingPunct="1"/>
              <a:t>4</a:t>
            </a:fld>
            <a:endParaRPr lang="es-P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endParaRPr lang="es-CO" smtClean="0"/>
          </a:p>
        </p:txBody>
      </p:sp>
      <p:sp>
        <p:nvSpPr>
          <p:cNvPr id="1741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E3EA6DF-130E-47CB-AA96-F7AAE168B937}" type="slidenum">
              <a:rPr lang="es-PR" smtClean="0"/>
              <a:pPr eaLnBrk="1" hangingPunct="1"/>
              <a:t>5</a:t>
            </a:fld>
            <a:endParaRPr lang="es-P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smtClean="0"/>
          </a:p>
        </p:txBody>
      </p:sp>
      <p:sp>
        <p:nvSpPr>
          <p:cNvPr id="1741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CC4138D-7867-40DE-84D5-C955C13BD0AC}" type="slidenum">
              <a:rPr lang="es-CO" smtClean="0"/>
              <a:pPr eaLnBrk="1" hangingPunct="1"/>
              <a:t>6</a:t>
            </a:fld>
            <a:endParaRPr lang="es-CO"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p:spPr>
        <p:txBody>
          <a:bodyPr/>
          <a:lstStyle/>
          <a:p>
            <a:endParaRPr lang="es-CO" smtClean="0"/>
          </a:p>
        </p:txBody>
      </p:sp>
      <p:sp>
        <p:nvSpPr>
          <p:cNvPr id="1638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534C8CB-876A-4338-BB5E-266F7BEB4A42}" type="slidenum">
              <a:rPr lang="es-PR" smtClean="0"/>
              <a:pPr eaLnBrk="1" hangingPunct="1"/>
              <a:t>7</a:t>
            </a:fld>
            <a:endParaRPr lang="es-P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p:spPr>
        <p:txBody>
          <a:bodyPr/>
          <a:lstStyle/>
          <a:p>
            <a:endParaRPr lang="es-CO" smtClean="0">
              <a:latin typeface="Arial" charset="0"/>
            </a:endParaRPr>
          </a:p>
        </p:txBody>
      </p:sp>
      <p:sp>
        <p:nvSpPr>
          <p:cNvPr id="1126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C406942-1436-40F6-BA80-BB8D50089D4D}" type="slidenum">
              <a:rPr lang="es-PR" smtClean="0"/>
              <a:pPr eaLnBrk="1" hangingPunct="1"/>
              <a:t>8</a:t>
            </a:fld>
            <a:endParaRPr lang="es-P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smtClean="0"/>
          </a:p>
        </p:txBody>
      </p:sp>
      <p:sp>
        <p:nvSpPr>
          <p:cNvPr id="143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13D7A0E-453C-4AC5-9039-61F623A09F1F}" type="slidenum">
              <a:rPr lang="es-CO" smtClean="0">
                <a:latin typeface="Times New Roman" pitchFamily="18" charset="0"/>
              </a:rPr>
              <a:pPr eaLnBrk="1" hangingPunct="1"/>
              <a:t>9</a:t>
            </a:fld>
            <a:endParaRPr lang="es-CO"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C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CO"/>
          </a:p>
        </p:txBody>
      </p:sp>
      <p:sp>
        <p:nvSpPr>
          <p:cNvPr id="4" name="Date Placeholder 3"/>
          <p:cNvSpPr>
            <a:spLocks noGrp="1"/>
          </p:cNvSpPr>
          <p:nvPr>
            <p:ph type="dt" sz="half" idx="10"/>
          </p:nvPr>
        </p:nvSpPr>
        <p:spPr/>
        <p:txBody>
          <a:bodyPr/>
          <a:lstStyle/>
          <a:p>
            <a:fld id="{CD843B90-AA2E-467A-8411-A86A54B46507}" type="datetimeFigureOut">
              <a:rPr lang="es-CO" smtClean="0"/>
              <a:t>24/09/2012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98696E0-CD67-40F3-A430-1DB1DEF982C4}" type="slidenum">
              <a:rPr lang="es-CO" smtClean="0"/>
              <a:t>‹#›</a:t>
            </a:fld>
            <a:endParaRPr lang="es-CO"/>
          </a:p>
        </p:txBody>
      </p:sp>
    </p:spTree>
    <p:extLst>
      <p:ext uri="{BB962C8B-B14F-4D97-AF65-F5344CB8AC3E}">
        <p14:creationId xmlns:p14="http://schemas.microsoft.com/office/powerpoint/2010/main" val="321704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p:txBody>
          <a:bodyPr/>
          <a:lstStyle/>
          <a:p>
            <a:fld id="{CD843B90-AA2E-467A-8411-A86A54B46507}" type="datetimeFigureOut">
              <a:rPr lang="es-CO" smtClean="0"/>
              <a:t>24/09/2012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98696E0-CD67-40F3-A430-1DB1DEF982C4}" type="slidenum">
              <a:rPr lang="es-CO" smtClean="0"/>
              <a:t>‹#›</a:t>
            </a:fld>
            <a:endParaRPr lang="es-CO"/>
          </a:p>
        </p:txBody>
      </p:sp>
    </p:spTree>
    <p:extLst>
      <p:ext uri="{BB962C8B-B14F-4D97-AF65-F5344CB8AC3E}">
        <p14:creationId xmlns:p14="http://schemas.microsoft.com/office/powerpoint/2010/main" val="484277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C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p:txBody>
          <a:bodyPr/>
          <a:lstStyle/>
          <a:p>
            <a:fld id="{CD843B90-AA2E-467A-8411-A86A54B46507}" type="datetimeFigureOut">
              <a:rPr lang="es-CO" smtClean="0"/>
              <a:t>24/09/2012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98696E0-CD67-40F3-A430-1DB1DEF982C4}" type="slidenum">
              <a:rPr lang="es-CO" smtClean="0"/>
              <a:t>‹#›</a:t>
            </a:fld>
            <a:endParaRPr lang="es-CO"/>
          </a:p>
        </p:txBody>
      </p:sp>
    </p:spTree>
    <p:extLst>
      <p:ext uri="{BB962C8B-B14F-4D97-AF65-F5344CB8AC3E}">
        <p14:creationId xmlns:p14="http://schemas.microsoft.com/office/powerpoint/2010/main" val="1588016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p:txBody>
          <a:bodyPr/>
          <a:lstStyle/>
          <a:p>
            <a:fld id="{CD843B90-AA2E-467A-8411-A86A54B46507}" type="datetimeFigureOut">
              <a:rPr lang="es-CO" smtClean="0"/>
              <a:t>24/09/2012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98696E0-CD67-40F3-A430-1DB1DEF982C4}" type="slidenum">
              <a:rPr lang="es-CO" smtClean="0"/>
              <a:t>‹#›</a:t>
            </a:fld>
            <a:endParaRPr lang="es-CO"/>
          </a:p>
        </p:txBody>
      </p:sp>
    </p:spTree>
    <p:extLst>
      <p:ext uri="{BB962C8B-B14F-4D97-AF65-F5344CB8AC3E}">
        <p14:creationId xmlns:p14="http://schemas.microsoft.com/office/powerpoint/2010/main" val="2481390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C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843B90-AA2E-467A-8411-A86A54B46507}" type="datetimeFigureOut">
              <a:rPr lang="es-CO" smtClean="0"/>
              <a:t>24/09/2012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98696E0-CD67-40F3-A430-1DB1DEF982C4}" type="slidenum">
              <a:rPr lang="es-CO" smtClean="0"/>
              <a:t>‹#›</a:t>
            </a:fld>
            <a:endParaRPr lang="es-CO"/>
          </a:p>
        </p:txBody>
      </p:sp>
    </p:spTree>
    <p:extLst>
      <p:ext uri="{BB962C8B-B14F-4D97-AF65-F5344CB8AC3E}">
        <p14:creationId xmlns:p14="http://schemas.microsoft.com/office/powerpoint/2010/main" val="2180829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Date Placeholder 4"/>
          <p:cNvSpPr>
            <a:spLocks noGrp="1"/>
          </p:cNvSpPr>
          <p:nvPr>
            <p:ph type="dt" sz="half" idx="10"/>
          </p:nvPr>
        </p:nvSpPr>
        <p:spPr/>
        <p:txBody>
          <a:bodyPr/>
          <a:lstStyle/>
          <a:p>
            <a:fld id="{CD843B90-AA2E-467A-8411-A86A54B46507}" type="datetimeFigureOut">
              <a:rPr lang="es-CO" smtClean="0"/>
              <a:t>24/09/2012</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98696E0-CD67-40F3-A430-1DB1DEF982C4}" type="slidenum">
              <a:rPr lang="es-CO" smtClean="0"/>
              <a:t>‹#›</a:t>
            </a:fld>
            <a:endParaRPr lang="es-CO"/>
          </a:p>
        </p:txBody>
      </p:sp>
    </p:spTree>
    <p:extLst>
      <p:ext uri="{BB962C8B-B14F-4D97-AF65-F5344CB8AC3E}">
        <p14:creationId xmlns:p14="http://schemas.microsoft.com/office/powerpoint/2010/main" val="4274795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C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7" name="Date Placeholder 6"/>
          <p:cNvSpPr>
            <a:spLocks noGrp="1"/>
          </p:cNvSpPr>
          <p:nvPr>
            <p:ph type="dt" sz="half" idx="10"/>
          </p:nvPr>
        </p:nvSpPr>
        <p:spPr/>
        <p:txBody>
          <a:bodyPr/>
          <a:lstStyle/>
          <a:p>
            <a:fld id="{CD843B90-AA2E-467A-8411-A86A54B46507}" type="datetimeFigureOut">
              <a:rPr lang="es-CO" smtClean="0"/>
              <a:t>24/09/2012</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798696E0-CD67-40F3-A430-1DB1DEF982C4}" type="slidenum">
              <a:rPr lang="es-CO" smtClean="0"/>
              <a:t>‹#›</a:t>
            </a:fld>
            <a:endParaRPr lang="es-CO"/>
          </a:p>
        </p:txBody>
      </p:sp>
    </p:spTree>
    <p:extLst>
      <p:ext uri="{BB962C8B-B14F-4D97-AF65-F5344CB8AC3E}">
        <p14:creationId xmlns:p14="http://schemas.microsoft.com/office/powerpoint/2010/main" val="877504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Date Placeholder 2"/>
          <p:cNvSpPr>
            <a:spLocks noGrp="1"/>
          </p:cNvSpPr>
          <p:nvPr>
            <p:ph type="dt" sz="half" idx="10"/>
          </p:nvPr>
        </p:nvSpPr>
        <p:spPr/>
        <p:txBody>
          <a:bodyPr/>
          <a:lstStyle/>
          <a:p>
            <a:fld id="{CD843B90-AA2E-467A-8411-A86A54B46507}" type="datetimeFigureOut">
              <a:rPr lang="es-CO" smtClean="0"/>
              <a:t>24/09/2012</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798696E0-CD67-40F3-A430-1DB1DEF982C4}" type="slidenum">
              <a:rPr lang="es-CO" smtClean="0"/>
              <a:t>‹#›</a:t>
            </a:fld>
            <a:endParaRPr lang="es-CO"/>
          </a:p>
        </p:txBody>
      </p:sp>
    </p:spTree>
    <p:extLst>
      <p:ext uri="{BB962C8B-B14F-4D97-AF65-F5344CB8AC3E}">
        <p14:creationId xmlns:p14="http://schemas.microsoft.com/office/powerpoint/2010/main" val="3243484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843B90-AA2E-467A-8411-A86A54B46507}" type="datetimeFigureOut">
              <a:rPr lang="es-CO" smtClean="0"/>
              <a:t>24/09/2012</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798696E0-CD67-40F3-A430-1DB1DEF982C4}" type="slidenum">
              <a:rPr lang="es-CO" smtClean="0"/>
              <a:t>‹#›</a:t>
            </a:fld>
            <a:endParaRPr lang="es-CO"/>
          </a:p>
        </p:txBody>
      </p:sp>
    </p:spTree>
    <p:extLst>
      <p:ext uri="{BB962C8B-B14F-4D97-AF65-F5344CB8AC3E}">
        <p14:creationId xmlns:p14="http://schemas.microsoft.com/office/powerpoint/2010/main" val="2526522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C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843B90-AA2E-467A-8411-A86A54B46507}" type="datetimeFigureOut">
              <a:rPr lang="es-CO" smtClean="0"/>
              <a:t>24/09/2012</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98696E0-CD67-40F3-A430-1DB1DEF982C4}" type="slidenum">
              <a:rPr lang="es-CO" smtClean="0"/>
              <a:t>‹#›</a:t>
            </a:fld>
            <a:endParaRPr lang="es-CO"/>
          </a:p>
        </p:txBody>
      </p:sp>
    </p:spTree>
    <p:extLst>
      <p:ext uri="{BB962C8B-B14F-4D97-AF65-F5344CB8AC3E}">
        <p14:creationId xmlns:p14="http://schemas.microsoft.com/office/powerpoint/2010/main" val="3430268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C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843B90-AA2E-467A-8411-A86A54B46507}" type="datetimeFigureOut">
              <a:rPr lang="es-CO" smtClean="0"/>
              <a:t>24/09/2012</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98696E0-CD67-40F3-A430-1DB1DEF982C4}" type="slidenum">
              <a:rPr lang="es-CO" smtClean="0"/>
              <a:t>‹#›</a:t>
            </a:fld>
            <a:endParaRPr lang="es-CO"/>
          </a:p>
        </p:txBody>
      </p:sp>
    </p:spTree>
    <p:extLst>
      <p:ext uri="{BB962C8B-B14F-4D97-AF65-F5344CB8AC3E}">
        <p14:creationId xmlns:p14="http://schemas.microsoft.com/office/powerpoint/2010/main" val="3778929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C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843B90-AA2E-467A-8411-A86A54B46507}" type="datetimeFigureOut">
              <a:rPr lang="es-CO" smtClean="0"/>
              <a:t>24/09/2012</a:t>
            </a:fld>
            <a:endParaRPr lang="es-C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8696E0-CD67-40F3-A430-1DB1DEF982C4}" type="slidenum">
              <a:rPr lang="es-CO" smtClean="0"/>
              <a:t>‹#›</a:t>
            </a:fld>
            <a:endParaRPr lang="es-CO"/>
          </a:p>
        </p:txBody>
      </p:sp>
    </p:spTree>
    <p:extLst>
      <p:ext uri="{BB962C8B-B14F-4D97-AF65-F5344CB8AC3E}">
        <p14:creationId xmlns:p14="http://schemas.microsoft.com/office/powerpoint/2010/main" val="1769286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ies.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ls.berkeley.edu/?q=about-college/l-s-divisions/mathematical-physical-sciences/diversity/bep/prospective-students/confer"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fellowships.hq.nasa.gov/gsrp/na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hyperlink" Target="http://www.uncfsp.org/spknowledge/default.aspx?page=program.view&amp;areaid=1&amp;contentid=177&amp;typeid=jpfp"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eere.energy.gov/solar/sunsho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ience.energy.gov/wdts/suli/"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http://www.orau.gov/dhsfacult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hyperlink" Target="http://www.orau.gov/dhsfacult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Fellowships, Scholarships, and Internships!</a:t>
            </a:r>
            <a:endParaRPr lang="es-CO" dirty="0"/>
          </a:p>
        </p:txBody>
      </p:sp>
      <p:sp>
        <p:nvSpPr>
          <p:cNvPr id="3" name="Subtitle 2"/>
          <p:cNvSpPr>
            <a:spLocks noGrp="1"/>
          </p:cNvSpPr>
          <p:nvPr>
            <p:ph type="subTitle" idx="1"/>
          </p:nvPr>
        </p:nvSpPr>
        <p:spPr/>
        <p:txBody>
          <a:bodyPr>
            <a:normAutofit fontScale="70000" lnSpcReduction="20000"/>
          </a:bodyPr>
          <a:lstStyle/>
          <a:p>
            <a:r>
              <a:rPr lang="en-US" dirty="0" smtClean="0"/>
              <a:t>By</a:t>
            </a:r>
          </a:p>
          <a:p>
            <a:r>
              <a:rPr lang="en-US" dirty="0" smtClean="0"/>
              <a:t>Dr. Eduardo I. Ortiz-Rivera</a:t>
            </a:r>
          </a:p>
          <a:p>
            <a:r>
              <a:rPr lang="en-US" dirty="0" smtClean="0"/>
              <a:t>University of Puerto Rico-Mayaguez</a:t>
            </a:r>
          </a:p>
          <a:p>
            <a:r>
              <a:rPr lang="en-US" dirty="0" smtClean="0"/>
              <a:t>Electrical and Computer Engineering </a:t>
            </a:r>
          </a:p>
          <a:p>
            <a:r>
              <a:rPr lang="en-US" i="1" dirty="0" smtClean="0"/>
              <a:t>M</a:t>
            </a:r>
            <a:r>
              <a:rPr lang="en-US" i="1" baseline="-25000" dirty="0" smtClean="0"/>
              <a:t>inds</a:t>
            </a:r>
            <a:r>
              <a:rPr lang="en-US" i="1" baseline="30000" dirty="0" smtClean="0"/>
              <a:t>2</a:t>
            </a:r>
            <a:r>
              <a:rPr lang="en-US" i="1" dirty="0" smtClean="0"/>
              <a:t>CREATE</a:t>
            </a:r>
            <a:r>
              <a:rPr lang="en-US" dirty="0" smtClean="0"/>
              <a:t> Research Team</a:t>
            </a:r>
            <a:endParaRPr lang="es-CO" dirty="0"/>
          </a:p>
        </p:txBody>
      </p:sp>
    </p:spTree>
    <p:extLst>
      <p:ext uri="{BB962C8B-B14F-4D97-AF65-F5344CB8AC3E}">
        <p14:creationId xmlns:p14="http://schemas.microsoft.com/office/powerpoint/2010/main" val="584067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Nuclear Regulatory Commission</a:t>
            </a:r>
            <a:endParaRPr lang="es-CO" smtClean="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295400"/>
            <a:ext cx="6207125" cy="512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TextBox 3"/>
          <p:cNvSpPr txBox="1">
            <a:spLocks noChangeArrowheads="1"/>
          </p:cNvSpPr>
          <p:nvPr/>
        </p:nvSpPr>
        <p:spPr bwMode="auto">
          <a:xfrm>
            <a:off x="1635125" y="6400800"/>
            <a:ext cx="6289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CO"/>
              <a:t>http://www.nrc.gov/about-nrc/employment/student-prog.html</a:t>
            </a:r>
          </a:p>
        </p:txBody>
      </p:sp>
    </p:spTree>
    <p:extLst>
      <p:ext uri="{BB962C8B-B14F-4D97-AF65-F5344CB8AC3E}">
        <p14:creationId xmlns:p14="http://schemas.microsoft.com/office/powerpoint/2010/main" val="1561016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76200" y="1703388"/>
            <a:ext cx="891540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a:t>What is the Fulbright U.S. Student Program</a:t>
            </a:r>
          </a:p>
          <a:p>
            <a:r>
              <a:rPr lang="en-US" sz="1200"/>
              <a:t/>
            </a:r>
            <a:br>
              <a:rPr lang="en-US" sz="1200"/>
            </a:br>
            <a:r>
              <a:rPr lang="en-US" sz="1200"/>
              <a:t>The Fulbright U.S. Student Program provides grants for individually designed study/research projects or English Teaching Assistantships.  A candidate will submit a Statement of Grant Purpose defining activities to take place during one academic year in a country outside the U.S.</a:t>
            </a:r>
            <a:br>
              <a:rPr lang="en-US" sz="1200"/>
            </a:br>
            <a:r>
              <a:rPr lang="en-US" sz="1200"/>
              <a:t/>
            </a:r>
            <a:br>
              <a:rPr lang="en-US" sz="1200"/>
            </a:br>
            <a:r>
              <a:rPr lang="en-US" sz="1200"/>
              <a:t>During their grants, Fulbrighters will meet, work, live with and learn from the people of the host country, sharing daily experiences.  The program facilitates cultural exchange through direct interaction on an individual basis in the classroom, field, home, and in routine tasks, allowing the grantee to gain an appreciation of others’ viewpoints and beliefs, the way they do things, and the way they think. Through engagement in the community, the individual will interact with their hosts on a one-to-one basis in an atmosphere of openness, academic integrity, and intellectual freedom, thereby promoting mutual understanding.</a:t>
            </a:r>
            <a:br>
              <a:rPr lang="en-US" sz="1200"/>
            </a:br>
            <a:r>
              <a:rPr lang="en-US" sz="1200"/>
              <a:t/>
            </a:r>
            <a:br>
              <a:rPr lang="en-US" sz="1200"/>
            </a:br>
            <a:r>
              <a:rPr lang="en-US" sz="1200"/>
              <a:t>Grant lengths and dates vary by country. Please consult the specific country summary for details.</a:t>
            </a:r>
          </a:p>
          <a:p>
            <a:r>
              <a:rPr lang="en-US" sz="1200" b="1"/>
              <a:t>Applicants for the Fulbright U.S. Student Program include:</a:t>
            </a:r>
          </a:p>
          <a:p>
            <a:r>
              <a:rPr lang="en-US" sz="1200" b="1"/>
              <a:t>Recent graduates</a:t>
            </a:r>
            <a:r>
              <a:rPr lang="en-US" sz="1200"/>
              <a:t>   Graduating seniors and recent Bachelor’s-degree recipients should have some undergraduate preparation and/or direct work or internship experience related to the project.</a:t>
            </a:r>
            <a:br>
              <a:rPr lang="en-US" sz="1200"/>
            </a:br>
            <a:r>
              <a:rPr lang="en-US" sz="1200"/>
              <a:t/>
            </a:r>
            <a:br>
              <a:rPr lang="en-US" sz="1200"/>
            </a:br>
            <a:r>
              <a:rPr lang="en-US" sz="1200" b="1"/>
              <a:t>Master's and doctoral candidates</a:t>
            </a:r>
            <a:r>
              <a:rPr lang="en-US" sz="1200"/>
              <a:t>   Graduate-level candidates must demonstrate the capacity for independent study or research, together with a general knowledge of the history, culture, and current events of the countries to which they are applying.</a:t>
            </a:r>
            <a:br>
              <a:rPr lang="en-US" sz="1200"/>
            </a:br>
            <a:r>
              <a:rPr lang="en-US" sz="1200"/>
              <a:t/>
            </a:r>
            <a:br>
              <a:rPr lang="en-US" sz="1200"/>
            </a:br>
            <a:r>
              <a:rPr lang="en-US" sz="1200" b="1"/>
              <a:t>Young professionals, including writers, creative and performing artists, journalists, and those in law, business, and other professional fields</a:t>
            </a:r>
            <a:r>
              <a:rPr lang="en-US" sz="1200"/>
              <a:t>   Competitive candidates who have up to 5 years of professional study and/or experience in the field in which they are applying will be considered. Those with more than 5 years of experience should apply to the </a:t>
            </a:r>
            <a:r>
              <a:rPr lang="en-US" sz="1200">
                <a:hlinkClick r:id="rId3"/>
              </a:rPr>
              <a:t>Council for International Exchange of Scholars</a:t>
            </a:r>
            <a:r>
              <a:rPr lang="en-US" sz="1200"/>
              <a:t> in the Fulbright Scholar Program.</a:t>
            </a:r>
            <a:br>
              <a:rPr lang="en-US" sz="1200"/>
            </a:br>
            <a:r>
              <a:rPr lang="en-US" sz="1200"/>
              <a:t/>
            </a:r>
            <a:br>
              <a:rPr lang="en-US" sz="1200"/>
            </a:br>
            <a:r>
              <a:rPr lang="en-US" sz="1200"/>
              <a:t>Competitive applicants to the Fulbright U.S. Student Program will not have recent extensive experience abroad (excluding recent undergraduate study abroad), especially in the country of application.</a:t>
            </a:r>
          </a:p>
        </p:txBody>
      </p:sp>
      <p:sp>
        <p:nvSpPr>
          <p:cNvPr id="3075" name="Rectangle 4"/>
          <p:cNvSpPr>
            <a:spLocks noChangeArrowheads="1"/>
          </p:cNvSpPr>
          <p:nvPr/>
        </p:nvSpPr>
        <p:spPr bwMode="auto">
          <a:xfrm>
            <a:off x="152400" y="1057275"/>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CO"/>
              <a:t>http://us.fulbrightonline.org/about/fulbright-us-student-program</a:t>
            </a:r>
          </a:p>
        </p:txBody>
      </p:sp>
      <p:pic>
        <p:nvPicPr>
          <p:cNvPr id="307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 y="152400"/>
            <a:ext cx="6543675"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3350" y="1590675"/>
            <a:ext cx="268605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15875"/>
            <a:ext cx="25146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55403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83587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050599"/>
            <a:ext cx="6934200" cy="5940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553200" y="265837"/>
            <a:ext cx="2971800" cy="877163"/>
          </a:xfrm>
          <a:prstGeom prst="rect">
            <a:avLst/>
          </a:prstGeom>
          <a:noFill/>
        </p:spPr>
        <p:txBody>
          <a:bodyPr wrap="square" rtlCol="0">
            <a:spAutoFit/>
          </a:bodyPr>
          <a:lstStyle/>
          <a:p>
            <a:r>
              <a:rPr lang="en-US" sz="1700" dirty="0" smtClean="0"/>
              <a:t>Invest in your Education:</a:t>
            </a:r>
          </a:p>
          <a:p>
            <a:r>
              <a:rPr lang="en-US" sz="1700" dirty="0" smtClean="0"/>
              <a:t>Consider to Study Abroad!  </a:t>
            </a:r>
          </a:p>
          <a:p>
            <a:r>
              <a:rPr lang="en-US" sz="1700" dirty="0" smtClean="0"/>
              <a:t> 	           EIOR, Ph.D.</a:t>
            </a:r>
            <a:endParaRPr lang="es-CO" sz="1700" dirty="0"/>
          </a:p>
        </p:txBody>
      </p:sp>
      <p:sp>
        <p:nvSpPr>
          <p:cNvPr id="5" name="TextBox 4"/>
          <p:cNvSpPr txBox="1"/>
          <p:nvPr/>
        </p:nvSpPr>
        <p:spPr>
          <a:xfrm>
            <a:off x="1905000" y="-33754"/>
            <a:ext cx="5029200" cy="338554"/>
          </a:xfrm>
          <a:prstGeom prst="rect">
            <a:avLst/>
          </a:prstGeom>
          <a:solidFill>
            <a:schemeClr val="bg2">
              <a:lumMod val="75000"/>
            </a:schemeClr>
          </a:solidFill>
        </p:spPr>
        <p:txBody>
          <a:bodyPr wrap="square" rtlCol="0">
            <a:spAutoFit/>
          </a:bodyPr>
          <a:lstStyle/>
          <a:p>
            <a:r>
              <a:rPr lang="es-CO" sz="1600" dirty="0" smtClean="0"/>
              <a:t>http://www.unm.edu/~isi/GermanySummerBrochure.pdf</a:t>
            </a:r>
            <a:endParaRPr lang="es-CO" sz="1600" dirty="0"/>
          </a:p>
        </p:txBody>
      </p:sp>
    </p:spTree>
    <p:extLst>
      <p:ext uri="{BB962C8B-B14F-4D97-AF65-F5344CB8AC3E}">
        <p14:creationId xmlns:p14="http://schemas.microsoft.com/office/powerpoint/2010/main" val="876681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t>Graduate School at </a:t>
            </a:r>
            <a:r>
              <a:rPr lang="en-US" dirty="0" smtClean="0"/>
              <a:t>UPRM</a:t>
            </a:r>
            <a:endParaRPr lang="es-CO" dirty="0" smtClean="0"/>
          </a:p>
        </p:txBody>
      </p:sp>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8" y="1706563"/>
            <a:ext cx="6005512" cy="477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Rectangle 3"/>
          <p:cNvSpPr>
            <a:spLocks noChangeArrowheads="1"/>
          </p:cNvSpPr>
          <p:nvPr/>
        </p:nvSpPr>
        <p:spPr bwMode="auto">
          <a:xfrm>
            <a:off x="2392363" y="1182688"/>
            <a:ext cx="5456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CO"/>
              <a:t>http://www.uprm.edu/admisiones/stdgrad.html</a:t>
            </a:r>
          </a:p>
        </p:txBody>
      </p:sp>
      <p:sp>
        <p:nvSpPr>
          <p:cNvPr id="3077" name="TextBox 4"/>
          <p:cNvSpPr txBox="1">
            <a:spLocks noChangeArrowheads="1"/>
          </p:cNvSpPr>
          <p:nvPr/>
        </p:nvSpPr>
        <p:spPr bwMode="auto">
          <a:xfrm>
            <a:off x="6400800" y="1752600"/>
            <a:ext cx="2743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Maestria en ECE:</a:t>
            </a:r>
          </a:p>
          <a:p>
            <a:pPr eaLnBrk="1" hangingPunct="1"/>
            <a:r>
              <a:rPr lang="en-US"/>
              <a:t>30 creditos de los cuales</a:t>
            </a:r>
          </a:p>
          <a:p>
            <a:pPr eaLnBrk="1" hangingPunct="1"/>
            <a:r>
              <a:rPr lang="en-US"/>
              <a:t>     - 24 creditos clases</a:t>
            </a:r>
          </a:p>
          <a:p>
            <a:pPr eaLnBrk="1" hangingPunct="1"/>
            <a:r>
              <a:rPr lang="en-US"/>
              <a:t>     -   6 creditos tesis</a:t>
            </a:r>
          </a:p>
          <a:p>
            <a:pPr eaLnBrk="1" hangingPunct="1"/>
            <a:endParaRPr lang="en-US"/>
          </a:p>
          <a:p>
            <a:pPr eaLnBrk="1" hangingPunct="1"/>
            <a:r>
              <a:rPr lang="en-US"/>
              <a:t>En UPRM, se convalida desde el subgraduado:</a:t>
            </a:r>
          </a:p>
          <a:p>
            <a:pPr eaLnBrk="1" hangingPunct="1"/>
            <a:endParaRPr lang="en-US"/>
          </a:p>
          <a:p>
            <a:pPr eaLnBrk="1" hangingPunct="1"/>
            <a:r>
              <a:rPr lang="en-US"/>
              <a:t>Hasta dos cursos 5XXX</a:t>
            </a:r>
          </a:p>
          <a:p>
            <a:pPr eaLnBrk="1" hangingPunct="1"/>
            <a:r>
              <a:rPr lang="en-US"/>
              <a:t>y hasta un curso 6XXX</a:t>
            </a:r>
          </a:p>
          <a:p>
            <a:pPr eaLnBrk="1" hangingPunct="1"/>
            <a:endParaRPr lang="en-US"/>
          </a:p>
          <a:p>
            <a:pPr eaLnBrk="1" hangingPunct="1"/>
            <a:r>
              <a:rPr lang="en-US"/>
              <a:t>Para un total de 9 creditos acreditados desde el subgraduado</a:t>
            </a:r>
          </a:p>
          <a:p>
            <a:pPr eaLnBrk="1" hangingPunct="1"/>
            <a:endParaRPr lang="en-US"/>
          </a:p>
          <a:p>
            <a:pPr eaLnBrk="1" hangingPunct="1"/>
            <a:endParaRPr lang="en-US"/>
          </a:p>
          <a:p>
            <a:pPr eaLnBrk="1" hangingPunct="1"/>
            <a:endParaRPr lang="es-CO"/>
          </a:p>
        </p:txBody>
      </p:sp>
    </p:spTree>
    <p:extLst>
      <p:ext uri="{BB962C8B-B14F-4D97-AF65-F5344CB8AC3E}">
        <p14:creationId xmlns:p14="http://schemas.microsoft.com/office/powerpoint/2010/main" val="1001147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fontScale="90000"/>
          </a:bodyPr>
          <a:lstStyle/>
          <a:p>
            <a:r>
              <a:rPr lang="en-US" dirty="0" smtClean="0"/>
              <a:t>Graduate School Opportunities                            at </a:t>
            </a:r>
            <a:r>
              <a:rPr lang="en-US" dirty="0" smtClean="0"/>
              <a:t>USC </a:t>
            </a:r>
            <a:r>
              <a:rPr lang="en-US" dirty="0" smtClean="0"/>
              <a:t>and UC-Berkeley</a:t>
            </a:r>
            <a:endParaRPr lang="es-CO" dirty="0" smtClean="0"/>
          </a:p>
        </p:txBody>
      </p:sp>
      <p:sp>
        <p:nvSpPr>
          <p:cNvPr id="4099" name="Rectangle 3"/>
          <p:cNvSpPr>
            <a:spLocks noChangeArrowheads="1"/>
          </p:cNvSpPr>
          <p:nvPr/>
        </p:nvSpPr>
        <p:spPr bwMode="auto">
          <a:xfrm>
            <a:off x="152400" y="1763713"/>
            <a:ext cx="4506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CO"/>
              <a:t>http://viterbi.usc.edu/admission/phd/reach/</a:t>
            </a: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09800"/>
            <a:ext cx="1871663"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1" name="TextBox 4"/>
          <p:cNvSpPr txBox="1">
            <a:spLocks noChangeArrowheads="1"/>
          </p:cNvSpPr>
          <p:nvPr/>
        </p:nvSpPr>
        <p:spPr bwMode="auto">
          <a:xfrm>
            <a:off x="152400" y="3625850"/>
            <a:ext cx="450691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t>Eligibility:</a:t>
            </a:r>
            <a:endParaRPr lang="en-US" sz="1200"/>
          </a:p>
          <a:p>
            <a:pPr eaLnBrk="1" hangingPunct="1"/>
            <a:endParaRPr lang="en-US" sz="1200"/>
          </a:p>
          <a:p>
            <a:pPr eaLnBrk="1" hangingPunct="1"/>
            <a:r>
              <a:rPr lang="en-US" sz="1200"/>
              <a:t>Minimum overall GPA of 3.4 on a 4.0 scale</a:t>
            </a:r>
          </a:p>
          <a:p>
            <a:pPr eaLnBrk="1" hangingPunct="1"/>
            <a:r>
              <a:rPr lang="en-US" sz="1200"/>
              <a:t>Majors in engineering, applied mathematics or physical sciences</a:t>
            </a:r>
          </a:p>
          <a:p>
            <a:pPr eaLnBrk="1" hangingPunct="1"/>
            <a:r>
              <a:rPr lang="en-US" sz="1200"/>
              <a:t>U.S. citizenship or permanent residency</a:t>
            </a:r>
          </a:p>
          <a:p>
            <a:pPr eaLnBrk="1" hangingPunct="1"/>
            <a:r>
              <a:rPr lang="en-US" sz="1200"/>
              <a:t>Applications are particularly encouraged from students who are Black/African Americans, Latino/Chicano Americans, Native Americans, and Pacific Islanders.</a:t>
            </a:r>
          </a:p>
          <a:p>
            <a:pPr eaLnBrk="1" hangingPunct="1"/>
            <a:r>
              <a:rPr lang="en-US" sz="1200" b="1"/>
              <a:t>Application:</a:t>
            </a:r>
            <a:r>
              <a:rPr lang="en-US" sz="1200"/>
              <a:t> </a:t>
            </a:r>
          </a:p>
          <a:p>
            <a:pPr eaLnBrk="1" hangingPunct="1"/>
            <a:r>
              <a:rPr lang="en-US" sz="1200"/>
              <a:t>The on-line </a:t>
            </a:r>
            <a:r>
              <a:rPr lang="en-US" sz="1200" b="1"/>
              <a:t>REACH </a:t>
            </a:r>
            <a:r>
              <a:rPr lang="en-US" sz="1200"/>
              <a:t>application form, including a 500-word statement of intent</a:t>
            </a:r>
          </a:p>
          <a:p>
            <a:pPr eaLnBrk="1" hangingPunct="1"/>
            <a:r>
              <a:rPr lang="en-US" sz="1200"/>
              <a:t>Two letters of reference submitted by faculty on behalf of the applicant. </a:t>
            </a:r>
            <a:br>
              <a:rPr lang="en-US" sz="1200"/>
            </a:br>
            <a:r>
              <a:rPr lang="en-US" sz="1200"/>
              <a:t>(Note: a third letter from a faculty, staff person, or researcher is optional)</a:t>
            </a:r>
          </a:p>
          <a:p>
            <a:pPr eaLnBrk="1" hangingPunct="1"/>
            <a:r>
              <a:rPr lang="en-US" sz="1200"/>
              <a:t>Unofficial academic transcript.</a:t>
            </a:r>
          </a:p>
          <a:p>
            <a:pPr eaLnBrk="1" hangingPunct="1"/>
            <a:endParaRPr lang="es-CO" sz="1200"/>
          </a:p>
        </p:txBody>
      </p:sp>
      <p:pic>
        <p:nvPicPr>
          <p:cNvPr id="410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089150"/>
            <a:ext cx="2378075" cy="194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3" name="Rectangle 5"/>
          <p:cNvSpPr>
            <a:spLocks noChangeArrowheads="1"/>
          </p:cNvSpPr>
          <p:nvPr/>
        </p:nvSpPr>
        <p:spPr bwMode="auto">
          <a:xfrm>
            <a:off x="4659313" y="510540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CO"/>
              <a:t>http://ls.berkeley.edu/?q=about-college/l-s-divisions/mathematical-physical-sciences/diversity/bep/prospective-students/confer</a:t>
            </a:r>
          </a:p>
        </p:txBody>
      </p:sp>
      <p:cxnSp>
        <p:nvCxnSpPr>
          <p:cNvPr id="8" name="Straight Connector 7"/>
          <p:cNvCxnSpPr>
            <a:stCxn id="4098" idx="2"/>
          </p:cNvCxnSpPr>
          <p:nvPr/>
        </p:nvCxnSpPr>
        <p:spPr>
          <a:xfrm>
            <a:off x="4572000" y="1417638"/>
            <a:ext cx="87313" cy="54403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105" name="TextBox 8"/>
          <p:cNvSpPr txBox="1">
            <a:spLocks noChangeArrowheads="1"/>
          </p:cNvSpPr>
          <p:nvPr/>
        </p:nvSpPr>
        <p:spPr bwMode="auto">
          <a:xfrm>
            <a:off x="4659313" y="1857375"/>
            <a:ext cx="42767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The Berkeley Edge Conference is designed to encourage underrepresented </a:t>
            </a:r>
            <a:r>
              <a:rPr lang="en-US" sz="1400">
                <a:hlinkClick r:id="rId5"/>
              </a:rPr>
              <a:t>minority students*</a:t>
            </a:r>
            <a:r>
              <a:rPr lang="en-US" sz="1400"/>
              <a:t> who are competitively eligible for our Ph.D. programs to plan to apply to UC Berkeley. Approximately thirty students are chosen from the applications submitted.</a:t>
            </a:r>
          </a:p>
          <a:p>
            <a:pPr eaLnBrk="1" hangingPunct="1"/>
            <a:r>
              <a:rPr lang="en-US" sz="1400"/>
              <a:t>To learn more about the conference, read about:</a:t>
            </a:r>
          </a:p>
          <a:p>
            <a:pPr eaLnBrk="1" hangingPunct="1"/>
            <a:r>
              <a:rPr lang="en-US" sz="1400">
                <a:hlinkClick r:id="rId5"/>
              </a:rPr>
              <a:t>Conference Activities</a:t>
            </a:r>
            <a:endParaRPr lang="en-US" sz="1400"/>
          </a:p>
          <a:p>
            <a:pPr eaLnBrk="1" hangingPunct="1"/>
            <a:r>
              <a:rPr lang="en-US" sz="1400">
                <a:hlinkClick r:id="rId5"/>
              </a:rPr>
              <a:t>Student Eligibility</a:t>
            </a:r>
            <a:endParaRPr lang="en-US" sz="1400"/>
          </a:p>
          <a:p>
            <a:pPr eaLnBrk="1" hangingPunct="1"/>
            <a:r>
              <a:rPr lang="en-US" sz="1400">
                <a:hlinkClick r:id="rId5"/>
              </a:rPr>
              <a:t>Instructions for Students and Recommenders</a:t>
            </a:r>
            <a:endParaRPr lang="en-US" sz="1400"/>
          </a:p>
          <a:p>
            <a:pPr eaLnBrk="1" hangingPunct="1"/>
            <a:r>
              <a:rPr lang="en-US" sz="1400" b="1" i="1"/>
              <a:t>We will pay all travel (airfare and airport transfer to/from Oakland or San Francisco airport) and conference expenses (lodging and meals) for students accepted to the conference .</a:t>
            </a:r>
            <a:endParaRPr lang="en-US" sz="1400"/>
          </a:p>
          <a:p>
            <a:pPr eaLnBrk="1" hangingPunct="1"/>
            <a:endParaRPr lang="es-CO" sz="1400"/>
          </a:p>
        </p:txBody>
      </p:sp>
      <p:pic>
        <p:nvPicPr>
          <p:cNvPr id="4106" name="Picture 5" descr="https://encrypted-tbn3.google.com/images?q=tbn:ANd9GcQS6nuYvvXgyJ7lUyBdhqkj9PnSv6h2hUOd65AEWrAK0RIEECDJV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61325" y="381000"/>
            <a:ext cx="1082675"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25425"/>
            <a:ext cx="1196975"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5378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fontScale="90000"/>
          </a:bodyPr>
          <a:lstStyle/>
          <a:p>
            <a:r>
              <a:rPr lang="en-US" b="1" u="sng" smtClean="0"/>
              <a:t>NASA Office of Education Fellowship Programs</a:t>
            </a:r>
            <a:endParaRPr lang="es-CO" smtClean="0"/>
          </a:p>
        </p:txBody>
      </p:sp>
      <p:sp>
        <p:nvSpPr>
          <p:cNvPr id="4099" name="TextBox 3"/>
          <p:cNvSpPr txBox="1">
            <a:spLocks noChangeArrowheads="1"/>
          </p:cNvSpPr>
          <p:nvPr/>
        </p:nvSpPr>
        <p:spPr bwMode="auto">
          <a:xfrm>
            <a:off x="457200" y="1981200"/>
            <a:ext cx="84772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u="sng"/>
              <a:t>Graduate Student Research Program (GSRP)</a:t>
            </a:r>
            <a:r>
              <a:rPr lang="en-US" sz="1600"/>
              <a:t/>
            </a:r>
            <a:br>
              <a:rPr lang="en-US" sz="1600"/>
            </a:br>
            <a:r>
              <a:rPr lang="en-US" sz="1600"/>
              <a:t>The NASA Graduate Student Researchers Project (GSRP) is a fellowship project for graduate students who are engaged in science, technology, engineering and mathematics (STEM) studies related to NASA research and development. The goals of the project include cultivating research ties to the academic community and broadening the base of students pursuing advanced degrees in science, technology, mathematics, and engineering. Each GSRP 12 month fellowship award includes a 10 week NASA Center/HQ research experience at the Center/HQ extending the award. </a:t>
            </a:r>
            <a:r>
              <a:rPr lang="en-US" sz="1600">
                <a:hlinkClick r:id="rId3"/>
              </a:rPr>
              <a:t>http://fellowships.hq.nasa.gov/gsrp/nav/</a:t>
            </a:r>
            <a:endParaRPr lang="en-US" sz="1600"/>
          </a:p>
          <a:p>
            <a:pPr eaLnBrk="1" hangingPunct="1"/>
            <a:endParaRPr lang="en-US" sz="1600" u="sng"/>
          </a:p>
          <a:p>
            <a:pPr eaLnBrk="1" hangingPunct="1"/>
            <a:r>
              <a:rPr lang="en-US" sz="1600" u="sng"/>
              <a:t>Jenkins Pre-Doctoral Fellowship Program (JPFP)</a:t>
            </a:r>
            <a:r>
              <a:rPr lang="en-US" sz="1600"/>
              <a:t/>
            </a:r>
            <a:br>
              <a:rPr lang="en-US" sz="1600"/>
            </a:br>
            <a:r>
              <a:rPr lang="en-US" sz="1600"/>
              <a:t>JPFP is a graduate-level student support project jointly managed by NASA and the United Negro College Fund Special Programs Corporation (UNCFSP). The purpose of the Project is to increase the U.S. talent pool of women, minority and disabled persons with masters and doctoral degrees in the fields of science, technology, engineering and mathematics, and to attract these individuals to the NASA workforce pipeline. The Project provides three-year fellowship opportunities for research, mentoring and networking. </a:t>
            </a:r>
            <a:r>
              <a:rPr lang="en-US" sz="1600">
                <a:hlinkClick r:id="rId4"/>
              </a:rPr>
              <a:t>http://www.uncfsp.org/spknowledge/default.aspx?page=program.view&amp;areaid=1&amp;contentid=177&amp;typeid=jpfp</a:t>
            </a:r>
            <a:endParaRPr lang="es-CO" sz="1600"/>
          </a:p>
        </p:txBody>
      </p:sp>
      <p:pic>
        <p:nvPicPr>
          <p:cNvPr id="4100" name="Picture 2" descr="http://t0.gstatic.com/images?q=tbn:ANd9GcR1yA_xrgl4lwl936ZXRqP7VpkQMuEp2vfmX2jSnrqqTNcOkRMqF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1066800"/>
            <a:ext cx="9747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descr="http://t1.gstatic.com/images?q=tbn:ANd9GcRrXPqROSkMzcQhzQgd38oE2Vcaq5sEhYdSAgNimtAE20mYQJdJH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990600"/>
            <a:ext cx="146685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4"/>
          <p:cNvSpPr txBox="1">
            <a:spLocks noChangeArrowheads="1"/>
          </p:cNvSpPr>
          <p:nvPr/>
        </p:nvSpPr>
        <p:spPr bwMode="auto">
          <a:xfrm>
            <a:off x="7391400" y="1981200"/>
            <a:ext cx="184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Astronaut Joseph Acaba</a:t>
            </a:r>
            <a:endParaRPr lang="es-CO" sz="1200"/>
          </a:p>
        </p:txBody>
      </p:sp>
    </p:spTree>
    <p:extLst>
      <p:ext uri="{BB962C8B-B14F-4D97-AF65-F5344CB8AC3E}">
        <p14:creationId xmlns:p14="http://schemas.microsoft.com/office/powerpoint/2010/main" val="1102171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0" y="28575"/>
            <a:ext cx="9067800" cy="538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es-PR" sz="1400" b="1"/>
              <a:t>Energy Efficiency and Renewable Energy Science and Technology </a:t>
            </a:r>
          </a:p>
          <a:p>
            <a:pPr eaLnBrk="0" hangingPunct="0"/>
            <a:r>
              <a:rPr lang="es-PR" sz="1400" b="1"/>
              <a:t>Policy Fellowships (SunShot Initiative Fellowships)</a:t>
            </a:r>
          </a:p>
          <a:p>
            <a:pPr eaLnBrk="0" hangingPunct="0"/>
            <a:endParaRPr lang="es-PR" sz="1400" b="1"/>
          </a:p>
          <a:p>
            <a:pPr eaLnBrk="0" hangingPunct="0"/>
            <a:endParaRPr lang="es-PR" sz="1400" b="1"/>
          </a:p>
          <a:p>
            <a:pPr eaLnBrk="0" hangingPunct="0"/>
            <a:r>
              <a:rPr lang="es-PR" sz="1400" b="1"/>
              <a:t>Program Description</a:t>
            </a:r>
          </a:p>
          <a:p>
            <a:pPr eaLnBrk="0" hangingPunct="0"/>
            <a:r>
              <a:rPr lang="es-PR" sz="1400"/>
              <a:t>The Energy Efficiency and Renewable Energy (EERE) Science and Technology Policy (STP) Fellowships will serve as the next step in the educational and professional development of scientists and engineers interested in energy efficiency and renewable energy policy. The EERE STP Fellowships will provide an opportunity for scientists and engineers with relevant energy technology experience to participate in policy-related projects at DOE's Office of Energy Efficiency and Renewable Energy in Washington, D.C. The EERE STP Fellows will apply the expertise gained from their education and history of conducting research to new and ongoing EERE initiatives. As a result of their participation on this program, Fellows are expected to:</a:t>
            </a:r>
          </a:p>
          <a:p>
            <a:pPr lvl="1" eaLnBrk="0" hangingPunct="0">
              <a:buFontTx/>
              <a:buChar char="•"/>
            </a:pPr>
            <a:r>
              <a:rPr lang="es-PR" sz="1200"/>
              <a:t>Gain deep insight into the federal government's role in the creation and implementation of policies that will affect energy technology development. </a:t>
            </a:r>
          </a:p>
          <a:p>
            <a:pPr lvl="1" eaLnBrk="0" hangingPunct="0">
              <a:buFontTx/>
              <a:buChar char="•"/>
            </a:pPr>
            <a:r>
              <a:rPr lang="es-PR" sz="1200"/>
              <a:t>Contribute to the implementation of energy policies by applying their scientific and technical expertise to the development of solutions for problems in areas of energy efficiency and renewable energy. </a:t>
            </a:r>
          </a:p>
          <a:p>
            <a:pPr lvl="1" eaLnBrk="0" hangingPunct="0">
              <a:buFontTx/>
              <a:buChar char="•"/>
            </a:pPr>
            <a:r>
              <a:rPr lang="es-PR" sz="1200"/>
              <a:t>Continue their education and involvement in areas that support the EERE mission either in a technical or policy-related role. </a:t>
            </a:r>
          </a:p>
          <a:p>
            <a:pPr lvl="1" eaLnBrk="0" hangingPunct="0">
              <a:buFontTx/>
              <a:buChar char="•"/>
            </a:pPr>
            <a:r>
              <a:rPr lang="es-PR" sz="1200"/>
              <a:t>Introduce policy-related knowledge and interest into research facilities supporting the EERE mission. </a:t>
            </a:r>
          </a:p>
          <a:p>
            <a:pPr lvl="1" eaLnBrk="0" hangingPunct="0"/>
            <a:r>
              <a:rPr lang="es-PR" sz="1200"/>
              <a:t>Three levels of Fellowships, Fellows, Senior Fellows and Junior Fellows, will allow both recent graduates and experienced scientists and engineers to participate in the EERE STP Fellowships. All Fellows will be assigned to policy-related projects and be mentored by senior EERE staff.</a:t>
            </a:r>
            <a:endParaRPr lang="es-PR" sz="1400"/>
          </a:p>
          <a:p>
            <a:pPr eaLnBrk="0" hangingPunct="0"/>
            <a:r>
              <a:rPr lang="es-PR" sz="1400"/>
              <a:t>Fellows selected by Solar Energy Technologies will have the additional distinction of guiding the implementation of the new solar </a:t>
            </a:r>
            <a:r>
              <a:rPr lang="es-PR" sz="1400">
                <a:hlinkClick r:id="rId3"/>
              </a:rPr>
              <a:t>SunShot Initiative</a:t>
            </a:r>
            <a:r>
              <a:rPr lang="es-PR" sz="1400"/>
              <a:t> in the DOE Solar Energy Technologies Program. The SunShot Fellows will have a key leadership role in beginning new research and development programs to achieve the goal of $1/W installed photovoltaics by 2020. The initial cohort is targeted to be 3-5 Fellows.</a:t>
            </a:r>
          </a:p>
        </p:txBody>
      </p:sp>
      <p:pic>
        <p:nvPicPr>
          <p:cNvPr id="3075" name="Picture 2" descr="SunShot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0"/>
            <a:ext cx="12954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6"/>
          <p:cNvSpPr>
            <a:spLocks noChangeArrowheads="1"/>
          </p:cNvSpPr>
          <p:nvPr/>
        </p:nvSpPr>
        <p:spPr bwMode="auto">
          <a:xfrm>
            <a:off x="0" y="5105400"/>
            <a:ext cx="9067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1200" b="1"/>
          </a:p>
          <a:p>
            <a:r>
              <a:rPr lang="en-US" sz="1200" b="1"/>
              <a:t>Benefits - </a:t>
            </a:r>
            <a:r>
              <a:rPr lang="en-US" sz="1200"/>
              <a:t>Fellowships are for two years. Fellows will receive the following benefits during each Fellowship year:</a:t>
            </a:r>
          </a:p>
          <a:p>
            <a:endParaRPr lang="en-US" sz="1200" b="1"/>
          </a:p>
          <a:p>
            <a:r>
              <a:rPr lang="en-US" sz="1200" b="1"/>
              <a:t>Stipend Rates - </a:t>
            </a:r>
            <a:r>
              <a:rPr lang="en-US" sz="1200"/>
              <a:t>Stipends will be based on Fellowship level and commensurate with qualifications. The stipend rate for Fellows with a Master's degree will start at $56,857, which is equivalent to the federal general schedule (GS) Grade 10 Step 1 established by the Office of Personnel Management (OPM). Fellows with a Ph.D. will receive a stipend starting at $74,872, which is equivalent to the GS Grade 12 Step 1. The stipend amount for Senior Fellows will be determined based on the number of years after receipt of the graduate degree.  The stipend rates for Junior Fellows will start at $46,745, which is the equivalent to GS Grade 8, Step 1 established by OPM. The stipend rates for matriculated undergraduates will be competitive with other summer programs.</a:t>
            </a:r>
          </a:p>
        </p:txBody>
      </p:sp>
      <p:sp>
        <p:nvSpPr>
          <p:cNvPr id="3077" name="Rectangle 7"/>
          <p:cNvSpPr>
            <a:spLocks noChangeArrowheads="1"/>
          </p:cNvSpPr>
          <p:nvPr/>
        </p:nvSpPr>
        <p:spPr bwMode="auto">
          <a:xfrm>
            <a:off x="762000" y="685800"/>
            <a:ext cx="7010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CO" sz="1400"/>
              <a:t>http://www1.eere.energy.gov/education/stp_fellowships.html#program_description</a:t>
            </a:r>
          </a:p>
        </p:txBody>
      </p:sp>
    </p:spTree>
    <p:extLst>
      <p:ext uri="{BB962C8B-B14F-4D97-AF65-F5344CB8AC3E}">
        <p14:creationId xmlns:p14="http://schemas.microsoft.com/office/powerpoint/2010/main" val="34832400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047750"/>
            <a:ext cx="8947150"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extBox 3"/>
          <p:cNvSpPr txBox="1">
            <a:spLocks noChangeArrowheads="1"/>
          </p:cNvSpPr>
          <p:nvPr/>
        </p:nvSpPr>
        <p:spPr bwMode="auto">
          <a:xfrm>
            <a:off x="2286000" y="5402263"/>
            <a:ext cx="5168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CO" sz="2800">
                <a:latin typeface="Calibri" pitchFamily="34" charset="0"/>
                <a:cs typeface="Arial" charset="0"/>
              </a:rPr>
              <a:t>http://scgf.orau.gov/benefits.html</a:t>
            </a:r>
          </a:p>
        </p:txBody>
      </p:sp>
    </p:spTree>
    <p:extLst>
      <p:ext uri="{BB962C8B-B14F-4D97-AF65-F5344CB8AC3E}">
        <p14:creationId xmlns:p14="http://schemas.microsoft.com/office/powerpoint/2010/main" val="27343878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fontScale="90000"/>
          </a:bodyPr>
          <a:lstStyle/>
          <a:p>
            <a:r>
              <a:rPr lang="en-US" smtClean="0"/>
              <a:t>Science Undergraduate Laboratory Internships (SULI)</a:t>
            </a:r>
            <a:endParaRPr lang="es-CO" smtClean="0"/>
          </a:p>
        </p:txBody>
      </p:sp>
      <p:sp>
        <p:nvSpPr>
          <p:cNvPr id="3075" name="Rectangle 3"/>
          <p:cNvSpPr>
            <a:spLocks noChangeArrowheads="1"/>
          </p:cNvSpPr>
          <p:nvPr/>
        </p:nvSpPr>
        <p:spPr bwMode="auto">
          <a:xfrm>
            <a:off x="903288" y="5800725"/>
            <a:ext cx="3744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CO">
                <a:solidFill>
                  <a:srgbClr val="002060"/>
                </a:solidFill>
                <a:hlinkClick r:id="rId3"/>
              </a:rPr>
              <a:t>http://science.energy.gov/wdts/suli/</a:t>
            </a:r>
            <a:endParaRPr lang="es-CO">
              <a:solidFill>
                <a:srgbClr val="002060"/>
              </a:solidFill>
            </a:endParaRPr>
          </a:p>
        </p:txBody>
      </p:sp>
      <p:sp>
        <p:nvSpPr>
          <p:cNvPr id="3076" name="Rectangle 4"/>
          <p:cNvSpPr>
            <a:spLocks noChangeArrowheads="1"/>
          </p:cNvSpPr>
          <p:nvPr/>
        </p:nvSpPr>
        <p:spPr bwMode="auto">
          <a:xfrm>
            <a:off x="76200" y="1524000"/>
            <a:ext cx="8991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The Science Undergraduate Laboratory Internship (SULI) program encourages undergraduate students to pursue science, technology, engineering, and mathematics (STEM) careers by providing research experiences at the Department of Energy (DOE) National Laboratories. Selected students participate as interns appointed at one of 17 DOE National Laboratories. They perform research, under the guidance of laboratory staff scientists or engineers, on projects related to ongoing programs.                      </a:t>
            </a:r>
            <a:r>
              <a:rPr lang="en-US" dirty="0" smtClean="0"/>
              <a:t>                                                                                 DoE </a:t>
            </a:r>
            <a:r>
              <a:rPr lang="en-US" dirty="0"/>
              <a:t>SULI: $425 per week (10 weeks summer term )  or (16 weeks summer term).</a:t>
            </a:r>
            <a:endParaRPr lang="es-CO" dirty="0"/>
          </a:p>
        </p:txBody>
      </p:sp>
      <p:pic>
        <p:nvPicPr>
          <p:cNvPr id="307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4288" y="3821113"/>
            <a:ext cx="2971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2575" y="4506913"/>
            <a:ext cx="23717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9" name="Rectangle 8"/>
          <p:cNvSpPr>
            <a:spLocks noChangeArrowheads="1"/>
          </p:cNvSpPr>
          <p:nvPr/>
        </p:nvSpPr>
        <p:spPr bwMode="auto">
          <a:xfrm>
            <a:off x="5176838" y="6488113"/>
            <a:ext cx="3133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CO"/>
              <a:t>Argonne National Laboratory</a:t>
            </a:r>
          </a:p>
        </p:txBody>
      </p:sp>
      <p:pic>
        <p:nvPicPr>
          <p:cNvPr id="308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3565525"/>
            <a:ext cx="3376613"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2447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fontScale="90000"/>
          </a:bodyPr>
          <a:lstStyle/>
          <a:p>
            <a:r>
              <a:rPr lang="en-US" sz="3600" dirty="0" smtClean="0"/>
              <a:t>NSF-Research </a:t>
            </a:r>
            <a:r>
              <a:rPr lang="en-US" sz="3600" dirty="0" smtClean="0"/>
              <a:t>Experience for Undergraduate</a:t>
            </a:r>
            <a:endParaRPr lang="es-CO" sz="3600" dirty="0" smtClean="0"/>
          </a:p>
        </p:txBody>
      </p:sp>
      <p:sp>
        <p:nvSpPr>
          <p:cNvPr id="3075" name="Content Placeholder 2"/>
          <p:cNvSpPr>
            <a:spLocks noGrp="1"/>
          </p:cNvSpPr>
          <p:nvPr>
            <p:ph idx="1"/>
          </p:nvPr>
        </p:nvSpPr>
        <p:spPr/>
        <p:txBody>
          <a:bodyPr/>
          <a:lstStyle/>
          <a:p>
            <a:r>
              <a:rPr lang="es-CO" sz="2400" smtClean="0"/>
              <a:t>http://www.nsf.gov/crssprgm/reu/reu_search.cfm/</a:t>
            </a:r>
          </a:p>
        </p:txBody>
      </p:sp>
      <p:pic>
        <p:nvPicPr>
          <p:cNvPr id="30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981200"/>
            <a:ext cx="4343400" cy="392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363788"/>
            <a:ext cx="4718050" cy="319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6381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524000" y="0"/>
            <a:ext cx="7772400" cy="1143000"/>
          </a:xfrm>
        </p:spPr>
        <p:txBody>
          <a:bodyPr/>
          <a:lstStyle/>
          <a:p>
            <a:r>
              <a:rPr lang="en-US" sz="2600" smtClean="0"/>
              <a:t>DHS Summer Faculty and Student Research  Team Program for Minority Serving Institutions</a:t>
            </a:r>
            <a:endParaRPr lang="es-CO" sz="2600" smtClean="0"/>
          </a:p>
        </p:txBody>
      </p:sp>
      <p:sp>
        <p:nvSpPr>
          <p:cNvPr id="4" name="Rectangle 3"/>
          <p:cNvSpPr/>
          <p:nvPr/>
        </p:nvSpPr>
        <p:spPr>
          <a:xfrm>
            <a:off x="2667000" y="6248400"/>
            <a:ext cx="4178300" cy="461963"/>
          </a:xfrm>
          <a:prstGeom prst="rect">
            <a:avLst/>
          </a:prstGeom>
          <a:solidFill>
            <a:schemeClr val="tx1">
              <a:lumMod val="85000"/>
              <a:lumOff val="15000"/>
            </a:schemeClr>
          </a:solidFill>
          <a:ln>
            <a:solidFill>
              <a:schemeClr val="tx1"/>
            </a:solidFill>
          </a:ln>
        </p:spPr>
        <p:txBody>
          <a:bodyPr wrap="none">
            <a:spAutoFit/>
          </a:bodyPr>
          <a:lstStyle/>
          <a:p>
            <a:pPr>
              <a:defRPr/>
            </a:pPr>
            <a:r>
              <a:rPr lang="es-CO" dirty="0">
                <a:solidFill>
                  <a:srgbClr val="FF0000"/>
                </a:solidFill>
                <a:hlinkClick r:id="rId3"/>
              </a:rPr>
              <a:t>http://www.orau.gov/dhsfaculty/</a:t>
            </a:r>
            <a:endParaRPr lang="es-CO" dirty="0">
              <a:solidFill>
                <a:srgbClr val="FF0000"/>
              </a:solidFill>
            </a:endParaRPr>
          </a:p>
        </p:txBody>
      </p:sp>
      <p:sp>
        <p:nvSpPr>
          <p:cNvPr id="3076" name="Rectangle 4"/>
          <p:cNvSpPr>
            <a:spLocks noChangeArrowheads="1"/>
          </p:cNvSpPr>
          <p:nvPr/>
        </p:nvSpPr>
        <p:spPr bwMode="auto">
          <a:xfrm>
            <a:off x="31750" y="990600"/>
            <a:ext cx="895985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t>Description:   The United States Department of Homeland Security (DHS) is seeking applicants for summer research appointments for faculty and student research teams from Minority Serving Institutions (MSIs). Each research team consists of one faculty and one or two students. Research is conducted during the summer at universities affiliated with DHS Centers of Excellence. At the end of the summer, faculty participants are encouraged to apply for up to $50,000 in follow-on funding. The intent of the program is to provide research opportunities to increase and enhance the scientific leadership at MSIs in research areas that support the mission and goals of DHS. In addition, the program is designed to provide faculty and students with limited DHS research experience an opportunity to understand the mission and research needs of DHS and make advances in research areas of importance to DHS, while strengthening the talent pool of scientists and engineers.</a:t>
            </a:r>
          </a:p>
          <a:p>
            <a:r>
              <a:rPr lang="en-US" sz="1400"/>
              <a:t>Discipline(s):   life, health, and medical sciences; mathematics; computer science; physical sciences; earth, environmental, and marine sciences; social and behavioral sciences; engineering; </a:t>
            </a:r>
          </a:p>
          <a:p>
            <a:r>
              <a:rPr lang="en-US" sz="1400"/>
              <a:t>Additional Discipline Information: homeland security related science, technology, engineering and mathematics</a:t>
            </a:r>
          </a:p>
          <a:p>
            <a:r>
              <a:rPr lang="en-US" sz="1400"/>
              <a:t>Eligibility:  U.S. Citizens Only. See </a:t>
            </a:r>
            <a:r>
              <a:rPr lang="en-US" sz="1400">
                <a:hlinkClick r:id="rId4"/>
              </a:rPr>
              <a:t>http://www.orau.gov/dhsfaculty/</a:t>
            </a:r>
            <a:r>
              <a:rPr lang="en-US" sz="1400"/>
              <a:t> for complete eligibility requirements</a:t>
            </a:r>
          </a:p>
          <a:p>
            <a:r>
              <a:rPr lang="en-US" sz="1400"/>
              <a:t>Participating Universities:  Eligible applicants must teach at or attend a Minority Serving Institution. Most accredited U.S. postsecondary institutions that meet the statutory criteria for identification as Minority Serving Institutions are listed at: http://www.ed.gov/about/offices/list/ocr/edlite-minorityinst.html. </a:t>
            </a:r>
          </a:p>
          <a:p>
            <a:r>
              <a:rPr lang="en-US" sz="1400"/>
              <a:t>Location(s):   Various locations across U. S. Teams conduct research at universities affiliated with DHS Centers of Excellence.</a:t>
            </a:r>
          </a:p>
          <a:p>
            <a:r>
              <a:rPr lang="en-US" sz="1400"/>
              <a:t>Duration:   Summer Term</a:t>
            </a:r>
          </a:p>
          <a:p>
            <a:r>
              <a:rPr lang="en-US" sz="1400"/>
              <a:t>Additional Duration Information: appointments are for 10 weeks</a:t>
            </a:r>
          </a:p>
          <a:p>
            <a:r>
              <a:rPr lang="en-US" sz="1400"/>
              <a:t>Frequency:  applications are accepted each winter</a:t>
            </a:r>
          </a:p>
          <a:p>
            <a:r>
              <a:rPr lang="en-US" sz="1400"/>
              <a:t>Awards made:  approximately 6 teams</a:t>
            </a:r>
          </a:p>
          <a:p>
            <a:r>
              <a:rPr lang="en-US" sz="1400"/>
              <a:t>Deadline(s):  application deadline is early February</a:t>
            </a:r>
          </a:p>
        </p:txBody>
      </p:sp>
      <p:pic>
        <p:nvPicPr>
          <p:cNvPr id="3077" name="Picture 2" descr="Department of Homeland Security Bann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17526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5" descr="Dr. Edu B. Suarez-Martinez"/>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4852988"/>
            <a:ext cx="12382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5"/>
          <p:cNvSpPr>
            <a:spLocks noChangeArrowheads="1"/>
          </p:cNvSpPr>
          <p:nvPr/>
        </p:nvSpPr>
        <p:spPr bwMode="auto">
          <a:xfrm>
            <a:off x="5518150" y="5549900"/>
            <a:ext cx="207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t>Dr. Edu B. Suarez-Martinez (pictured right) UPR-Ponce</a:t>
            </a:r>
            <a:endParaRPr lang="es-CO" sz="1200"/>
          </a:p>
        </p:txBody>
      </p:sp>
    </p:spTree>
    <p:extLst>
      <p:ext uri="{BB962C8B-B14F-4D97-AF65-F5344CB8AC3E}">
        <p14:creationId xmlns:p14="http://schemas.microsoft.com/office/powerpoint/2010/main" val="31096527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774</Words>
  <Application>Microsoft Office PowerPoint</Application>
  <PresentationFormat>On-screen Show (4:3)</PresentationFormat>
  <Paragraphs>105</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Fellowships, Scholarships, and Internships!</vt:lpstr>
      <vt:lpstr>Graduate School at UPRM</vt:lpstr>
      <vt:lpstr>Graduate School Opportunities                            at USC and UC-Berkeley</vt:lpstr>
      <vt:lpstr>NASA Office of Education Fellowship Programs</vt:lpstr>
      <vt:lpstr>PowerPoint Presentation</vt:lpstr>
      <vt:lpstr>PowerPoint Presentation</vt:lpstr>
      <vt:lpstr>Science Undergraduate Laboratory Internships (SULI)</vt:lpstr>
      <vt:lpstr>NSF-Research Experience for Undergraduate</vt:lpstr>
      <vt:lpstr>DHS Summer Faculty and Student Research  Team Program for Minority Serving Institutions</vt:lpstr>
      <vt:lpstr>Nuclear Regulatory Commission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Fellowships, Scholarships, and Internships!</dc:title>
  <dc:creator>EORTIZ</dc:creator>
  <cp:lastModifiedBy>EORTIZ</cp:lastModifiedBy>
  <cp:revision>3</cp:revision>
  <dcterms:created xsi:type="dcterms:W3CDTF">2012-09-25T00:08:46Z</dcterms:created>
  <dcterms:modified xsi:type="dcterms:W3CDTF">2012-09-25T00:48:01Z</dcterms:modified>
</cp:coreProperties>
</file>